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notesMasterIdLst>
    <p:notesMasterId r:id="rId18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bg>
      <p:bgPr>
        <a:solidFill>
          <a:srgbClr val="0613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svg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svg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svg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svg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svg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svg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svg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svg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svg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svg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svg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svg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svg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svg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svg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svg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76072" y="647329"/>
            <a:ext cx="55204" cy="97669"/>
          </a:xfrm>
          <a:prstGeom prst="rect">
            <a:avLst/>
          </a:prstGeom>
          <a:solidFill>
            <a:srgbClr val="64707D"/>
          </a:solidFill>
          <a:ln w="12700">
            <a:solidFill>
              <a:srgbClr val="64707D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673741" y="562400"/>
            <a:ext cx="55204" cy="182598"/>
          </a:xfrm>
          <a:prstGeom prst="rect">
            <a:avLst/>
          </a:prstGeom>
          <a:solidFill>
            <a:srgbClr val="008F9D"/>
          </a:solidFill>
          <a:ln w="12700">
            <a:solidFill>
              <a:srgbClr val="008F9D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771410" y="460485"/>
            <a:ext cx="55204" cy="284514"/>
          </a:xfrm>
          <a:prstGeom prst="rect">
            <a:avLst/>
          </a:prstGeom>
          <a:solidFill>
            <a:srgbClr val="063778"/>
          </a:solidFill>
          <a:ln w="12700">
            <a:solidFill>
              <a:srgbClr val="063778"/>
            </a:solidFill>
            <a:prstDash val="solid"/>
          </a:ln>
        </p:spPr>
      </p:sp>
      <p:sp>
        <p:nvSpPr>
          <p:cNvPr id="6" name="Shape 3"/>
          <p:cNvSpPr/>
          <p:nvPr/>
        </p:nvSpPr>
        <p:spPr>
          <a:xfrm rot="19800000">
            <a:off x="566928" y="438912"/>
            <a:ext cx="382183" cy="59451"/>
          </a:xfrm>
          <a:prstGeom prst="parallelogram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958255" y="365760"/>
            <a:ext cx="1185062" cy="13825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94" b="1" dirty="0">
                <a:solidFill>
                  <a:srgbClr val="C8D0DC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CONSULTORA</a:t>
            </a:r>
            <a:endParaRPr lang="en-US" sz="594" dirty="0"/>
          </a:p>
        </p:txBody>
      </p:sp>
      <p:sp>
        <p:nvSpPr>
          <p:cNvPr id="8" name="Text 5"/>
          <p:cNvSpPr/>
          <p:nvPr/>
        </p:nvSpPr>
        <p:spPr>
          <a:xfrm>
            <a:off x="958255" y="493776"/>
            <a:ext cx="1135685" cy="26663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2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AVANZA</a:t>
            </a:r>
            <a:endParaRPr lang="en-US" sz="1620" dirty="0"/>
          </a:p>
        </p:txBody>
      </p:sp>
      <p:sp>
        <p:nvSpPr>
          <p:cNvPr id="9" name="Text 6"/>
          <p:cNvSpPr/>
          <p:nvPr/>
        </p:nvSpPr>
        <p:spPr>
          <a:xfrm>
            <a:off x="1965558" y="493776"/>
            <a:ext cx="217261" cy="26663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2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2</a:t>
            </a:r>
            <a:endParaRPr lang="en-US" sz="1620" dirty="0"/>
          </a:p>
        </p:txBody>
      </p:sp>
      <p:sp>
        <p:nvSpPr>
          <p:cNvPr id="10" name="Shape 7"/>
          <p:cNvSpPr/>
          <p:nvPr/>
        </p:nvSpPr>
        <p:spPr>
          <a:xfrm>
            <a:off x="9217152" y="384048"/>
            <a:ext cx="2331720" cy="310896"/>
          </a:xfrm>
          <a:prstGeom prst="roundRect">
            <a:avLst>
              <a:gd name="adj" fmla="val 35294"/>
            </a:avLst>
          </a:prstGeom>
          <a:solidFill>
            <a:srgbClr val="00C9D8">
              <a:alpha val="14000"/>
            </a:srgbClr>
          </a:solidFill>
          <a:ln w="12700">
            <a:solidFill>
              <a:srgbClr val="00C9D8">
                <a:alpha val="55000"/>
              </a:srgbClr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9336024" y="470916"/>
            <a:ext cx="2103120" cy="1188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3EE7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WEB READY GRAPHIC</a:t>
            </a:r>
            <a:endParaRPr lang="en-US" sz="750" dirty="0"/>
          </a:p>
        </p:txBody>
      </p:sp>
      <p:sp>
        <p:nvSpPr>
          <p:cNvPr id="12" name="Text 9"/>
          <p:cNvSpPr/>
          <p:nvPr/>
        </p:nvSpPr>
        <p:spPr>
          <a:xfrm>
            <a:off x="658368" y="1143000"/>
            <a:ext cx="5029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PROPUESTA COMERCIAL PREMIUM</a:t>
            </a:r>
            <a:endParaRPr lang="en-US" sz="850" dirty="0"/>
          </a:p>
        </p:txBody>
      </p:sp>
      <p:sp>
        <p:nvSpPr>
          <p:cNvPr id="13" name="Text 10"/>
          <p:cNvSpPr/>
          <p:nvPr/>
        </p:nvSpPr>
        <p:spPr>
          <a:xfrm>
            <a:off x="621792" y="1499616"/>
            <a:ext cx="27432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MICA</a:t>
            </a:r>
            <a:endParaRPr lang="en-US" sz="4800" dirty="0"/>
          </a:p>
        </p:txBody>
      </p:sp>
      <p:sp>
        <p:nvSpPr>
          <p:cNvPr id="14" name="Text 11"/>
          <p:cNvSpPr/>
          <p:nvPr/>
        </p:nvSpPr>
        <p:spPr>
          <a:xfrm>
            <a:off x="2834640" y="1499616"/>
            <a:ext cx="19659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360</a:t>
            </a:r>
            <a:endParaRPr lang="en-US" sz="4800" dirty="0"/>
          </a:p>
        </p:txBody>
      </p:sp>
      <p:sp>
        <p:nvSpPr>
          <p:cNvPr id="15" name="Text 12"/>
          <p:cNvSpPr/>
          <p:nvPr/>
        </p:nvSpPr>
        <p:spPr>
          <a:xfrm>
            <a:off x="658368" y="2157984"/>
            <a:ext cx="6492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EAF4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Torre de Control Contractual</a:t>
            </a:r>
            <a:endParaRPr lang="en-US" sz="2200" dirty="0"/>
          </a:p>
        </p:txBody>
      </p:sp>
      <p:sp>
        <p:nvSpPr>
          <p:cNvPr id="16" name="Text 13"/>
          <p:cNvSpPr/>
          <p:nvPr/>
        </p:nvSpPr>
        <p:spPr>
          <a:xfrm>
            <a:off x="658368" y="2670048"/>
            <a:ext cx="6675120" cy="6583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320" dirty="0">
                <a:solidFill>
                  <a:srgbClr val="D7E4F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Monitoreo inteligente de contratos, contratistas, acreditaciones, HSE, RRLL, estados de pago e IA aplicada para operaciones críticas.</a:t>
            </a:r>
            <a:endParaRPr lang="en-US" sz="1320" dirty="0"/>
          </a:p>
        </p:txBody>
      </p:sp>
      <p:sp>
        <p:nvSpPr>
          <p:cNvPr id="17" name="Shape 14"/>
          <p:cNvSpPr/>
          <p:nvPr/>
        </p:nvSpPr>
        <p:spPr>
          <a:xfrm>
            <a:off x="685800" y="3968496"/>
            <a:ext cx="1234440" cy="292608"/>
          </a:xfrm>
          <a:prstGeom prst="roundRect">
            <a:avLst>
              <a:gd name="adj" fmla="val 34375"/>
            </a:avLst>
          </a:prstGeom>
          <a:solidFill>
            <a:srgbClr val="00C9D8">
              <a:alpha val="13000"/>
            </a:srgbClr>
          </a:solidFill>
          <a:ln w="12700">
            <a:solidFill>
              <a:srgbClr val="00C9D8">
                <a:alpha val="45000"/>
              </a:srgbClr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749808" y="4050426"/>
            <a:ext cx="110642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6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Contratos</a:t>
            </a:r>
            <a:endParaRPr lang="en-US" sz="860" dirty="0"/>
          </a:p>
        </p:txBody>
      </p:sp>
      <p:sp>
        <p:nvSpPr>
          <p:cNvPr id="19" name="Shape 16"/>
          <p:cNvSpPr/>
          <p:nvPr/>
        </p:nvSpPr>
        <p:spPr>
          <a:xfrm>
            <a:off x="2103120" y="3968496"/>
            <a:ext cx="1234440" cy="292608"/>
          </a:xfrm>
          <a:prstGeom prst="roundRect">
            <a:avLst>
              <a:gd name="adj" fmla="val 34375"/>
            </a:avLst>
          </a:prstGeom>
          <a:solidFill>
            <a:srgbClr val="00C9D8">
              <a:alpha val="13000"/>
            </a:srgbClr>
          </a:solidFill>
          <a:ln w="12700">
            <a:solidFill>
              <a:srgbClr val="00C9D8">
                <a:alpha val="45000"/>
              </a:srgbClr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2167128" y="4050426"/>
            <a:ext cx="110642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6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Contratistas</a:t>
            </a:r>
            <a:endParaRPr lang="en-US" sz="860" dirty="0"/>
          </a:p>
        </p:txBody>
      </p:sp>
      <p:sp>
        <p:nvSpPr>
          <p:cNvPr id="21" name="Shape 18"/>
          <p:cNvSpPr/>
          <p:nvPr/>
        </p:nvSpPr>
        <p:spPr>
          <a:xfrm>
            <a:off x="3520440" y="3968496"/>
            <a:ext cx="1234440" cy="292608"/>
          </a:xfrm>
          <a:prstGeom prst="roundRect">
            <a:avLst>
              <a:gd name="adj" fmla="val 34375"/>
            </a:avLst>
          </a:prstGeom>
          <a:solidFill>
            <a:srgbClr val="00C9D8">
              <a:alpha val="13000"/>
            </a:srgbClr>
          </a:solidFill>
          <a:ln w="12700">
            <a:solidFill>
              <a:srgbClr val="00C9D8">
                <a:alpha val="45000"/>
              </a:srgbClr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3584448" y="4050426"/>
            <a:ext cx="110642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6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Subcontratistas</a:t>
            </a:r>
            <a:endParaRPr lang="en-US" sz="860" dirty="0"/>
          </a:p>
        </p:txBody>
      </p:sp>
      <p:sp>
        <p:nvSpPr>
          <p:cNvPr id="23" name="Shape 20"/>
          <p:cNvSpPr/>
          <p:nvPr/>
        </p:nvSpPr>
        <p:spPr>
          <a:xfrm>
            <a:off x="4937760" y="3968496"/>
            <a:ext cx="1234440" cy="292608"/>
          </a:xfrm>
          <a:prstGeom prst="roundRect">
            <a:avLst>
              <a:gd name="adj" fmla="val 34375"/>
            </a:avLst>
          </a:prstGeom>
          <a:solidFill>
            <a:srgbClr val="00C9D8">
              <a:alpha val="13000"/>
            </a:srgbClr>
          </a:solidFill>
          <a:ln w="12700">
            <a:solidFill>
              <a:srgbClr val="00C9D8">
                <a:alpha val="45000"/>
              </a:srgbClr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5001768" y="4050426"/>
            <a:ext cx="110642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6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Acreditación</a:t>
            </a:r>
            <a:endParaRPr lang="en-US" sz="860" dirty="0"/>
          </a:p>
        </p:txBody>
      </p:sp>
      <p:sp>
        <p:nvSpPr>
          <p:cNvPr id="25" name="Shape 22"/>
          <p:cNvSpPr/>
          <p:nvPr/>
        </p:nvSpPr>
        <p:spPr>
          <a:xfrm>
            <a:off x="685800" y="4398264"/>
            <a:ext cx="1234440" cy="292608"/>
          </a:xfrm>
          <a:prstGeom prst="roundRect">
            <a:avLst>
              <a:gd name="adj" fmla="val 34375"/>
            </a:avLst>
          </a:prstGeom>
          <a:solidFill>
            <a:srgbClr val="00C9D8">
              <a:alpha val="13000"/>
            </a:srgbClr>
          </a:solidFill>
          <a:ln w="12700">
            <a:solidFill>
              <a:srgbClr val="00C9D8">
                <a:alpha val="45000"/>
              </a:srgbClr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749808" y="4480194"/>
            <a:ext cx="110642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6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HSE</a:t>
            </a:r>
            <a:endParaRPr lang="en-US" sz="860" dirty="0"/>
          </a:p>
        </p:txBody>
      </p:sp>
      <p:sp>
        <p:nvSpPr>
          <p:cNvPr id="27" name="Shape 24"/>
          <p:cNvSpPr/>
          <p:nvPr/>
        </p:nvSpPr>
        <p:spPr>
          <a:xfrm>
            <a:off x="2103120" y="4398264"/>
            <a:ext cx="1234440" cy="292608"/>
          </a:xfrm>
          <a:prstGeom prst="roundRect">
            <a:avLst>
              <a:gd name="adj" fmla="val 34375"/>
            </a:avLst>
          </a:prstGeom>
          <a:solidFill>
            <a:srgbClr val="00C9D8">
              <a:alpha val="13000"/>
            </a:srgbClr>
          </a:solidFill>
          <a:ln w="12700">
            <a:solidFill>
              <a:srgbClr val="00C9D8">
                <a:alpha val="45000"/>
              </a:srgbClr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2167128" y="4480194"/>
            <a:ext cx="110642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6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RRLL</a:t>
            </a:r>
            <a:endParaRPr lang="en-US" sz="860" dirty="0"/>
          </a:p>
        </p:txBody>
      </p:sp>
      <p:sp>
        <p:nvSpPr>
          <p:cNvPr id="29" name="Shape 26"/>
          <p:cNvSpPr/>
          <p:nvPr/>
        </p:nvSpPr>
        <p:spPr>
          <a:xfrm>
            <a:off x="3520440" y="4398264"/>
            <a:ext cx="1234440" cy="292608"/>
          </a:xfrm>
          <a:prstGeom prst="roundRect">
            <a:avLst>
              <a:gd name="adj" fmla="val 34375"/>
            </a:avLst>
          </a:prstGeom>
          <a:solidFill>
            <a:srgbClr val="00C9D8">
              <a:alpha val="13000"/>
            </a:srgbClr>
          </a:solidFill>
          <a:ln w="12700">
            <a:solidFill>
              <a:srgbClr val="00C9D8">
                <a:alpha val="45000"/>
              </a:srgbClr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3584448" y="4480194"/>
            <a:ext cx="110642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6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EEPP</a:t>
            </a:r>
            <a:endParaRPr lang="en-US" sz="860" dirty="0"/>
          </a:p>
        </p:txBody>
      </p:sp>
      <p:sp>
        <p:nvSpPr>
          <p:cNvPr id="31" name="Shape 28"/>
          <p:cNvSpPr/>
          <p:nvPr/>
        </p:nvSpPr>
        <p:spPr>
          <a:xfrm>
            <a:off x="4937760" y="4398264"/>
            <a:ext cx="1234440" cy="292608"/>
          </a:xfrm>
          <a:prstGeom prst="roundRect">
            <a:avLst>
              <a:gd name="adj" fmla="val 34375"/>
            </a:avLst>
          </a:prstGeom>
          <a:solidFill>
            <a:srgbClr val="00C9D8">
              <a:alpha val="13000"/>
            </a:srgbClr>
          </a:solidFill>
          <a:ln w="12700">
            <a:solidFill>
              <a:srgbClr val="00C9D8">
                <a:alpha val="45000"/>
              </a:srgbClr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5001768" y="4480194"/>
            <a:ext cx="110642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6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IA</a:t>
            </a:r>
            <a:endParaRPr lang="en-US" sz="860" dirty="0"/>
          </a:p>
        </p:txBody>
      </p:sp>
      <p:sp>
        <p:nvSpPr>
          <p:cNvPr id="33" name="Shape 30"/>
          <p:cNvSpPr/>
          <p:nvPr/>
        </p:nvSpPr>
        <p:spPr>
          <a:xfrm>
            <a:off x="7818120" y="1115568"/>
            <a:ext cx="3520440" cy="4526280"/>
          </a:xfrm>
          <a:prstGeom prst="roundRect">
            <a:avLst>
              <a:gd name="adj" fmla="val 4416"/>
            </a:avLst>
          </a:prstGeom>
          <a:solidFill>
            <a:srgbClr val="071B33">
              <a:alpha val="94000"/>
            </a:srgbClr>
          </a:solidFill>
          <a:ln w="12700">
            <a:solidFill>
              <a:srgbClr val="2EDBEA">
                <a:alpha val="55000"/>
              </a:srgbClr>
            </a:solidFill>
            <a:prstDash val="solid"/>
          </a:ln>
        </p:spPr>
      </p:sp>
      <p:sp>
        <p:nvSpPr>
          <p:cNvPr id="34" name="Shape 31"/>
          <p:cNvSpPr/>
          <p:nvPr/>
        </p:nvSpPr>
        <p:spPr>
          <a:xfrm>
            <a:off x="8375904" y="1627632"/>
            <a:ext cx="2423160" cy="2423160"/>
          </a:xfrm>
          <a:prstGeom prst="arc">
            <a:avLst/>
          </a:prstGeom>
          <a:noFill/>
          <a:ln w="12700">
            <a:solidFill>
              <a:srgbClr val="00C9D8">
                <a:alpha val="98000"/>
              </a:srgbClr>
            </a:solidFill>
            <a:prstDash val="solid"/>
          </a:ln>
        </p:spPr>
      </p:sp>
      <p:sp>
        <p:nvSpPr>
          <p:cNvPr id="35" name="Shape 32"/>
          <p:cNvSpPr/>
          <p:nvPr/>
        </p:nvSpPr>
        <p:spPr>
          <a:xfrm>
            <a:off x="8567928" y="1819656"/>
            <a:ext cx="2029968" cy="2029968"/>
          </a:xfrm>
          <a:prstGeom prst="arc">
            <a:avLst/>
          </a:prstGeom>
          <a:noFill/>
          <a:ln w="12700">
            <a:solidFill>
              <a:srgbClr val="E0A62D">
                <a:alpha val="92000"/>
              </a:srgbClr>
            </a:solidFill>
            <a:prstDash val="solid"/>
          </a:ln>
        </p:spPr>
      </p:sp>
      <p:sp>
        <p:nvSpPr>
          <p:cNvPr id="36" name="Text 33"/>
          <p:cNvSpPr/>
          <p:nvPr/>
        </p:nvSpPr>
        <p:spPr>
          <a:xfrm>
            <a:off x="8284464" y="2295144"/>
            <a:ext cx="2606040" cy="6217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CONTROL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TOWER</a:t>
            </a:r>
            <a:endParaRPr lang="en-US" sz="1800" dirty="0"/>
          </a:p>
        </p:txBody>
      </p:sp>
      <p:sp>
        <p:nvSpPr>
          <p:cNvPr id="37" name="Shape 34"/>
          <p:cNvSpPr/>
          <p:nvPr/>
        </p:nvSpPr>
        <p:spPr>
          <a:xfrm>
            <a:off x="8183880" y="4160520"/>
            <a:ext cx="1353312" cy="274320"/>
          </a:xfrm>
          <a:prstGeom prst="roundRect">
            <a:avLst>
              <a:gd name="adj" fmla="val 36667"/>
            </a:avLst>
          </a:prstGeom>
          <a:solidFill>
            <a:srgbClr val="00C9D8">
              <a:alpha val="13000"/>
            </a:srgbClr>
          </a:solidFill>
          <a:ln w="12700">
            <a:solidFill>
              <a:srgbClr val="00C9D8">
                <a:alpha val="45000"/>
              </a:srgbClr>
            </a:solidFill>
            <a:prstDash val="solid"/>
          </a:ln>
        </p:spPr>
      </p:sp>
      <p:sp>
        <p:nvSpPr>
          <p:cNvPr id="38" name="Text 35"/>
          <p:cNvSpPr/>
          <p:nvPr/>
        </p:nvSpPr>
        <p:spPr>
          <a:xfrm>
            <a:off x="8247888" y="4237330"/>
            <a:ext cx="1225296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6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Riesgo contractual</a:t>
            </a:r>
            <a:endParaRPr lang="en-US" sz="860" dirty="0"/>
          </a:p>
        </p:txBody>
      </p:sp>
      <p:sp>
        <p:nvSpPr>
          <p:cNvPr id="39" name="Shape 36"/>
          <p:cNvSpPr/>
          <p:nvPr/>
        </p:nvSpPr>
        <p:spPr>
          <a:xfrm>
            <a:off x="9692640" y="4160520"/>
            <a:ext cx="1353312" cy="274320"/>
          </a:xfrm>
          <a:prstGeom prst="roundRect">
            <a:avLst>
              <a:gd name="adj" fmla="val 36667"/>
            </a:avLst>
          </a:prstGeom>
          <a:solidFill>
            <a:srgbClr val="00C9D8">
              <a:alpha val="13000"/>
            </a:srgbClr>
          </a:solidFill>
          <a:ln w="12700">
            <a:solidFill>
              <a:srgbClr val="00C9D8">
                <a:alpha val="45000"/>
              </a:srgbClr>
            </a:solidFill>
            <a:prstDash val="solid"/>
          </a:ln>
        </p:spPr>
      </p:sp>
      <p:sp>
        <p:nvSpPr>
          <p:cNvPr id="40" name="Text 37"/>
          <p:cNvSpPr/>
          <p:nvPr/>
        </p:nvSpPr>
        <p:spPr>
          <a:xfrm>
            <a:off x="9756648" y="4237330"/>
            <a:ext cx="1225296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6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Acreditación faena</a:t>
            </a:r>
            <a:endParaRPr lang="en-US" sz="860" dirty="0"/>
          </a:p>
        </p:txBody>
      </p:sp>
      <p:sp>
        <p:nvSpPr>
          <p:cNvPr id="41" name="Shape 38"/>
          <p:cNvSpPr/>
          <p:nvPr/>
        </p:nvSpPr>
        <p:spPr>
          <a:xfrm>
            <a:off x="8183880" y="4572000"/>
            <a:ext cx="1353312" cy="274320"/>
          </a:xfrm>
          <a:prstGeom prst="roundRect">
            <a:avLst>
              <a:gd name="adj" fmla="val 36667"/>
            </a:avLst>
          </a:prstGeom>
          <a:solidFill>
            <a:srgbClr val="00C9D8">
              <a:alpha val="13000"/>
            </a:srgbClr>
          </a:solidFill>
          <a:ln w="12700">
            <a:solidFill>
              <a:srgbClr val="00C9D8">
                <a:alpha val="45000"/>
              </a:srgbClr>
            </a:solidFill>
            <a:prstDash val="solid"/>
          </a:ln>
        </p:spPr>
      </p:sp>
      <p:sp>
        <p:nvSpPr>
          <p:cNvPr id="42" name="Text 39"/>
          <p:cNvSpPr/>
          <p:nvPr/>
        </p:nvSpPr>
        <p:spPr>
          <a:xfrm>
            <a:off x="8247888" y="4648810"/>
            <a:ext cx="1225296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6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Estado de pago</a:t>
            </a:r>
            <a:endParaRPr lang="en-US" sz="860" dirty="0"/>
          </a:p>
        </p:txBody>
      </p:sp>
      <p:sp>
        <p:nvSpPr>
          <p:cNvPr id="43" name="Shape 40"/>
          <p:cNvSpPr/>
          <p:nvPr/>
        </p:nvSpPr>
        <p:spPr>
          <a:xfrm>
            <a:off x="9692640" y="4572000"/>
            <a:ext cx="1353312" cy="274320"/>
          </a:xfrm>
          <a:prstGeom prst="roundRect">
            <a:avLst>
              <a:gd name="adj" fmla="val 36667"/>
            </a:avLst>
          </a:prstGeom>
          <a:solidFill>
            <a:srgbClr val="00C9D8">
              <a:alpha val="13000"/>
            </a:srgbClr>
          </a:solidFill>
          <a:ln w="12700">
            <a:solidFill>
              <a:srgbClr val="00C9D8">
                <a:alpha val="45000"/>
              </a:srgbClr>
            </a:solidFill>
            <a:prstDash val="solid"/>
          </a:ln>
        </p:spPr>
      </p:sp>
      <p:sp>
        <p:nvSpPr>
          <p:cNvPr id="44" name="Text 41"/>
          <p:cNvSpPr/>
          <p:nvPr/>
        </p:nvSpPr>
        <p:spPr>
          <a:xfrm>
            <a:off x="9756648" y="4648810"/>
            <a:ext cx="1225296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6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Performance KPI</a:t>
            </a:r>
            <a:endParaRPr lang="en-US" sz="860" dirty="0"/>
          </a:p>
        </p:txBody>
      </p:sp>
      <p:sp>
        <p:nvSpPr>
          <p:cNvPr id="45" name="Shape 42"/>
          <p:cNvSpPr/>
          <p:nvPr/>
        </p:nvSpPr>
        <p:spPr>
          <a:xfrm>
            <a:off x="8183880" y="4983480"/>
            <a:ext cx="1353312" cy="274320"/>
          </a:xfrm>
          <a:prstGeom prst="roundRect">
            <a:avLst>
              <a:gd name="adj" fmla="val 36667"/>
            </a:avLst>
          </a:prstGeom>
          <a:solidFill>
            <a:srgbClr val="00C9D8">
              <a:alpha val="13000"/>
            </a:srgbClr>
          </a:solidFill>
          <a:ln w="12700">
            <a:solidFill>
              <a:srgbClr val="00C9D8">
                <a:alpha val="45000"/>
              </a:srgbClr>
            </a:solidFill>
            <a:prstDash val="solid"/>
          </a:ln>
        </p:spPr>
      </p:sp>
      <p:sp>
        <p:nvSpPr>
          <p:cNvPr id="46" name="Text 43"/>
          <p:cNvSpPr/>
          <p:nvPr/>
        </p:nvSpPr>
        <p:spPr>
          <a:xfrm>
            <a:off x="8247888" y="5060290"/>
            <a:ext cx="1225296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6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Cumplimiento legal</a:t>
            </a:r>
            <a:endParaRPr lang="en-US" sz="860" dirty="0"/>
          </a:p>
        </p:txBody>
      </p:sp>
      <p:sp>
        <p:nvSpPr>
          <p:cNvPr id="47" name="Shape 44"/>
          <p:cNvSpPr/>
          <p:nvPr/>
        </p:nvSpPr>
        <p:spPr>
          <a:xfrm>
            <a:off x="9692640" y="4983480"/>
            <a:ext cx="1353312" cy="274320"/>
          </a:xfrm>
          <a:prstGeom prst="roundRect">
            <a:avLst>
              <a:gd name="adj" fmla="val 36667"/>
            </a:avLst>
          </a:prstGeom>
          <a:solidFill>
            <a:srgbClr val="E0A62D">
              <a:alpha val="13000"/>
            </a:srgbClr>
          </a:solidFill>
          <a:ln w="12700">
            <a:solidFill>
              <a:srgbClr val="E0A62D">
                <a:alpha val="45000"/>
              </a:srgbClr>
            </a:solidFill>
            <a:prstDash val="solid"/>
          </a:ln>
        </p:spPr>
      </p:sp>
      <p:sp>
        <p:nvSpPr>
          <p:cNvPr id="48" name="Text 45"/>
          <p:cNvSpPr/>
          <p:nvPr/>
        </p:nvSpPr>
        <p:spPr>
          <a:xfrm>
            <a:off x="9756648" y="5060290"/>
            <a:ext cx="1225296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6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IA</a:t>
            </a:r>
            <a:endParaRPr lang="en-US" sz="860" dirty="0"/>
          </a:p>
        </p:txBody>
      </p:sp>
      <p:sp>
        <p:nvSpPr>
          <p:cNvPr id="49" name="Shape 46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EDBEA">
                <a:alpha val="28000"/>
              </a:srgbClr>
            </a:solidFill>
            <a:prstDash val="solid"/>
          </a:ln>
        </p:spPr>
      </p:sp>
      <p:sp>
        <p:nvSpPr>
          <p:cNvPr id="50" name="Text 47"/>
          <p:cNvSpPr/>
          <p:nvPr/>
        </p:nvSpPr>
        <p:spPr>
          <a:xfrm>
            <a:off x="530352" y="6547104"/>
            <a:ext cx="5029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80" dirty="0">
                <a:solidFill>
                  <a:srgbClr val="D6E3F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MICA 360 | Propuesta Premium Web Edition</a:t>
            </a:r>
            <a:endParaRPr lang="en-US" sz="780" dirty="0"/>
          </a:p>
        </p:txBody>
      </p:sp>
      <p:sp>
        <p:nvSpPr>
          <p:cNvPr id="51" name="Text 48"/>
          <p:cNvSpPr/>
          <p:nvPr/>
        </p:nvSpPr>
        <p:spPr>
          <a:xfrm>
            <a:off x="9464040" y="6547104"/>
            <a:ext cx="221284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80" dirty="0">
                <a:solidFill>
                  <a:srgbClr val="D6E3F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Consultora AVANZA2</a:t>
            </a:r>
            <a:endParaRPr lang="en-US" sz="78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563819"/>
            <a:ext cx="51115" cy="90434"/>
          </a:xfrm>
          <a:prstGeom prst="rect">
            <a:avLst/>
          </a:prstGeom>
          <a:solidFill>
            <a:srgbClr val="64707D"/>
          </a:solidFill>
          <a:ln w="12700">
            <a:solidFill>
              <a:srgbClr val="64707D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93354" y="485181"/>
            <a:ext cx="51115" cy="169073"/>
          </a:xfrm>
          <a:prstGeom prst="rect">
            <a:avLst/>
          </a:prstGeom>
          <a:solidFill>
            <a:srgbClr val="008F9D"/>
          </a:solidFill>
          <a:ln w="12700">
            <a:solidFill>
              <a:srgbClr val="008F9D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683788" y="390815"/>
            <a:ext cx="51115" cy="263439"/>
          </a:xfrm>
          <a:prstGeom prst="rect">
            <a:avLst/>
          </a:prstGeom>
          <a:solidFill>
            <a:srgbClr val="063778"/>
          </a:solidFill>
          <a:ln w="12700">
            <a:solidFill>
              <a:srgbClr val="063778"/>
            </a:solidFill>
            <a:prstDash val="solid"/>
          </a:ln>
        </p:spPr>
      </p:sp>
      <p:sp>
        <p:nvSpPr>
          <p:cNvPr id="6" name="Shape 3"/>
          <p:cNvSpPr/>
          <p:nvPr/>
        </p:nvSpPr>
        <p:spPr>
          <a:xfrm rot="19800000">
            <a:off x="493776" y="374904"/>
            <a:ext cx="353873" cy="55047"/>
          </a:xfrm>
          <a:prstGeom prst="parallelogram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856793" y="301752"/>
            <a:ext cx="1097280" cy="1280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50" b="1" dirty="0">
                <a:solidFill>
                  <a:srgbClr val="C8D0DC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CONSULTORA</a:t>
            </a:r>
            <a:endParaRPr lang="en-US" sz="550" dirty="0"/>
          </a:p>
        </p:txBody>
      </p:sp>
      <p:sp>
        <p:nvSpPr>
          <p:cNvPr id="8" name="Text 5"/>
          <p:cNvSpPr/>
          <p:nvPr/>
        </p:nvSpPr>
        <p:spPr>
          <a:xfrm>
            <a:off x="856793" y="429768"/>
            <a:ext cx="105156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AVANZA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1789481" y="429768"/>
            <a:ext cx="201168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2</a:t>
            </a:r>
            <a:endParaRPr lang="en-US" sz="1500" dirty="0"/>
          </a:p>
        </p:txBody>
      </p:sp>
      <p:sp>
        <p:nvSpPr>
          <p:cNvPr id="10" name="Shape 7"/>
          <p:cNvSpPr/>
          <p:nvPr/>
        </p:nvSpPr>
        <p:spPr>
          <a:xfrm>
            <a:off x="9217152" y="384048"/>
            <a:ext cx="2331720" cy="310896"/>
          </a:xfrm>
          <a:prstGeom prst="roundRect">
            <a:avLst>
              <a:gd name="adj" fmla="val 35294"/>
            </a:avLst>
          </a:prstGeom>
          <a:solidFill>
            <a:srgbClr val="00C9D8">
              <a:alpha val="14000"/>
            </a:srgbClr>
          </a:solidFill>
          <a:ln w="12700">
            <a:solidFill>
              <a:srgbClr val="00C9D8">
                <a:alpha val="55000"/>
              </a:srgbClr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9336024" y="470916"/>
            <a:ext cx="2103120" cy="1188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3EE7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WEB READY GRAPHIC</a:t>
            </a:r>
            <a:endParaRPr lang="en-US" sz="750" dirty="0"/>
          </a:p>
        </p:txBody>
      </p:sp>
      <p:sp>
        <p:nvSpPr>
          <p:cNvPr id="12" name="Text 9"/>
          <p:cNvSpPr/>
          <p:nvPr/>
        </p:nvSpPr>
        <p:spPr>
          <a:xfrm>
            <a:off x="658368" y="91440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ACREDITACIÓN Y HSE</a:t>
            </a:r>
            <a:endParaRPr lang="en-US" sz="850" dirty="0"/>
          </a:p>
        </p:txBody>
      </p:sp>
      <p:sp>
        <p:nvSpPr>
          <p:cNvPr id="13" name="Text 10"/>
          <p:cNvSpPr/>
          <p:nvPr/>
        </p:nvSpPr>
        <p:spPr>
          <a:xfrm>
            <a:off x="640080" y="1216152"/>
            <a:ext cx="6583680" cy="9144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Control antes del ingreso a faena</a:t>
            </a:r>
            <a:endParaRPr lang="en-US" sz="3200" dirty="0"/>
          </a:p>
        </p:txBody>
      </p:sp>
      <p:sp>
        <p:nvSpPr>
          <p:cNvPr id="14" name="Text 11"/>
          <p:cNvSpPr/>
          <p:nvPr/>
        </p:nvSpPr>
        <p:spPr>
          <a:xfrm>
            <a:off x="658368" y="1938528"/>
            <a:ext cx="7040880" cy="6583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7E4F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El control de seguridad se conecta con contratos, trabajadores, equipos, documentos y subcontratistas.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2802636" y="2761488"/>
            <a:ext cx="6583680" cy="420624"/>
          </a:xfrm>
          <a:prstGeom prst="trapezoid">
            <a:avLst/>
          </a:prstGeom>
          <a:solidFill>
            <a:srgbClr val="00C9D8">
              <a:alpha val="82000"/>
            </a:srgbClr>
          </a:solidFill>
          <a:ln w="12700">
            <a:solidFill>
              <a:srgbClr val="00C9D8">
                <a:alpha val="80000"/>
              </a:srgbClr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2802636" y="2907792"/>
            <a:ext cx="6583680" cy="914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Contratista</a:t>
            </a:r>
            <a:endParaRPr lang="en-US" sz="950" dirty="0"/>
          </a:p>
        </p:txBody>
      </p:sp>
      <p:sp>
        <p:nvSpPr>
          <p:cNvPr id="17" name="Shape 14"/>
          <p:cNvSpPr/>
          <p:nvPr/>
        </p:nvSpPr>
        <p:spPr>
          <a:xfrm>
            <a:off x="3461004" y="3264408"/>
            <a:ext cx="5266944" cy="420624"/>
          </a:xfrm>
          <a:prstGeom prst="trapezoid">
            <a:avLst/>
          </a:prstGeom>
          <a:solidFill>
            <a:srgbClr val="3EE7FF">
              <a:alpha val="77000"/>
            </a:srgbClr>
          </a:solidFill>
          <a:ln w="12700">
            <a:solidFill>
              <a:srgbClr val="3EE7FF">
                <a:alpha val="80000"/>
              </a:srgbClr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3461004" y="3410712"/>
            <a:ext cx="5266944" cy="914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Subcontratista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119372" y="3767328"/>
            <a:ext cx="3950208" cy="420624"/>
          </a:xfrm>
          <a:prstGeom prst="trapezoid">
            <a:avLst/>
          </a:prstGeom>
          <a:solidFill>
            <a:srgbClr val="E0A62D">
              <a:alpha val="72000"/>
            </a:srgbClr>
          </a:solidFill>
          <a:ln w="12700">
            <a:solidFill>
              <a:srgbClr val="E0A62D">
                <a:alpha val="80000"/>
              </a:srgbClr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4119372" y="3913632"/>
            <a:ext cx="3950208" cy="914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Trabajador / equipo</a:t>
            </a:r>
            <a:endParaRPr lang="en-US" sz="950" dirty="0"/>
          </a:p>
        </p:txBody>
      </p:sp>
      <p:sp>
        <p:nvSpPr>
          <p:cNvPr id="21" name="Shape 18"/>
          <p:cNvSpPr/>
          <p:nvPr/>
        </p:nvSpPr>
        <p:spPr>
          <a:xfrm>
            <a:off x="4741164" y="4270248"/>
            <a:ext cx="2706624" cy="420624"/>
          </a:xfrm>
          <a:prstGeom prst="trapezoid">
            <a:avLst/>
          </a:prstGeom>
          <a:solidFill>
            <a:srgbClr val="FFB84D">
              <a:alpha val="67000"/>
            </a:srgbClr>
          </a:solidFill>
          <a:ln w="12700">
            <a:solidFill>
              <a:srgbClr val="FFB84D">
                <a:alpha val="80000"/>
              </a:srgbClr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4741164" y="4416552"/>
            <a:ext cx="2706624" cy="914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061326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Documentos / requisitos</a:t>
            </a:r>
            <a:endParaRPr lang="en-US" sz="950" dirty="0"/>
          </a:p>
        </p:txBody>
      </p:sp>
      <p:sp>
        <p:nvSpPr>
          <p:cNvPr id="23" name="Shape 20"/>
          <p:cNvSpPr/>
          <p:nvPr/>
        </p:nvSpPr>
        <p:spPr>
          <a:xfrm>
            <a:off x="5326380" y="4773168"/>
            <a:ext cx="1536192" cy="420624"/>
          </a:xfrm>
          <a:prstGeom prst="trapezoid">
            <a:avLst/>
          </a:prstGeom>
          <a:solidFill>
            <a:srgbClr val="40D99B">
              <a:alpha val="62000"/>
            </a:srgbClr>
          </a:solidFill>
          <a:ln w="12700">
            <a:solidFill>
              <a:srgbClr val="40D99B">
                <a:alpha val="80000"/>
              </a:srgbClr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5326380" y="4919472"/>
            <a:ext cx="1536192" cy="914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061326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Acceso autorizado</a:t>
            </a:r>
            <a:endParaRPr lang="en-US" sz="950" dirty="0"/>
          </a:p>
        </p:txBody>
      </p:sp>
      <p:sp>
        <p:nvSpPr>
          <p:cNvPr id="25" name="Shape 22"/>
          <p:cNvSpPr/>
          <p:nvPr/>
        </p:nvSpPr>
        <p:spPr>
          <a:xfrm>
            <a:off x="1078992" y="5605272"/>
            <a:ext cx="10012680" cy="411480"/>
          </a:xfrm>
          <a:prstGeom prst="roundRect">
            <a:avLst>
              <a:gd name="adj" fmla="val 37778"/>
            </a:avLst>
          </a:prstGeom>
          <a:solidFill>
            <a:srgbClr val="071B33">
              <a:alpha val="93000"/>
            </a:srgbClr>
          </a:solidFill>
          <a:ln w="12700">
            <a:solidFill>
              <a:srgbClr val="2EDBEA">
                <a:alpha val="52000"/>
              </a:srgbClr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1298448" y="5733288"/>
            <a:ext cx="9601200" cy="1280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2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Reduce riesgo de ingreso irregular, incumplimiento documental y observaciones de auditoría.</a:t>
            </a:r>
            <a:endParaRPr lang="en-US" sz="1020" dirty="0"/>
          </a:p>
        </p:txBody>
      </p:sp>
      <p:sp>
        <p:nvSpPr>
          <p:cNvPr id="27" name="Shape 24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EDBEA">
                <a:alpha val="28000"/>
              </a:srgbClr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530352" y="6547104"/>
            <a:ext cx="5029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80" dirty="0">
                <a:solidFill>
                  <a:srgbClr val="D6E3F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MICA 360 | Acreditación y HSE</a:t>
            </a:r>
            <a:endParaRPr lang="en-US" sz="780" dirty="0"/>
          </a:p>
        </p:txBody>
      </p:sp>
      <p:sp>
        <p:nvSpPr>
          <p:cNvPr id="29" name="Text 26"/>
          <p:cNvSpPr/>
          <p:nvPr/>
        </p:nvSpPr>
        <p:spPr>
          <a:xfrm>
            <a:off x="9464040" y="6547104"/>
            <a:ext cx="221284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80" dirty="0">
                <a:solidFill>
                  <a:srgbClr val="D6E3F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Consultora AVANZA2</a:t>
            </a:r>
            <a:endParaRPr lang="en-US" sz="78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563819"/>
            <a:ext cx="51115" cy="90434"/>
          </a:xfrm>
          <a:prstGeom prst="rect">
            <a:avLst/>
          </a:prstGeom>
          <a:solidFill>
            <a:srgbClr val="64707D"/>
          </a:solidFill>
          <a:ln w="12700">
            <a:solidFill>
              <a:srgbClr val="64707D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93354" y="485181"/>
            <a:ext cx="51115" cy="169073"/>
          </a:xfrm>
          <a:prstGeom prst="rect">
            <a:avLst/>
          </a:prstGeom>
          <a:solidFill>
            <a:srgbClr val="008F9D"/>
          </a:solidFill>
          <a:ln w="12700">
            <a:solidFill>
              <a:srgbClr val="008F9D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683788" y="390815"/>
            <a:ext cx="51115" cy="263439"/>
          </a:xfrm>
          <a:prstGeom prst="rect">
            <a:avLst/>
          </a:prstGeom>
          <a:solidFill>
            <a:srgbClr val="063778"/>
          </a:solidFill>
          <a:ln w="12700">
            <a:solidFill>
              <a:srgbClr val="063778"/>
            </a:solidFill>
            <a:prstDash val="solid"/>
          </a:ln>
        </p:spPr>
      </p:sp>
      <p:sp>
        <p:nvSpPr>
          <p:cNvPr id="6" name="Shape 3"/>
          <p:cNvSpPr/>
          <p:nvPr/>
        </p:nvSpPr>
        <p:spPr>
          <a:xfrm rot="19800000">
            <a:off x="493776" y="374904"/>
            <a:ext cx="353873" cy="55047"/>
          </a:xfrm>
          <a:prstGeom prst="parallelogram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856793" y="301752"/>
            <a:ext cx="1097280" cy="1280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50" b="1" dirty="0">
                <a:solidFill>
                  <a:srgbClr val="C8D0DC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CONSULTORA</a:t>
            </a:r>
            <a:endParaRPr lang="en-US" sz="550" dirty="0"/>
          </a:p>
        </p:txBody>
      </p:sp>
      <p:sp>
        <p:nvSpPr>
          <p:cNvPr id="8" name="Text 5"/>
          <p:cNvSpPr/>
          <p:nvPr/>
        </p:nvSpPr>
        <p:spPr>
          <a:xfrm>
            <a:off x="856793" y="429768"/>
            <a:ext cx="105156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AVANZA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1789481" y="429768"/>
            <a:ext cx="201168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2</a:t>
            </a:r>
            <a:endParaRPr lang="en-US" sz="1500" dirty="0"/>
          </a:p>
        </p:txBody>
      </p:sp>
      <p:sp>
        <p:nvSpPr>
          <p:cNvPr id="10" name="Shape 7"/>
          <p:cNvSpPr/>
          <p:nvPr/>
        </p:nvSpPr>
        <p:spPr>
          <a:xfrm>
            <a:off x="9217152" y="384048"/>
            <a:ext cx="2331720" cy="310896"/>
          </a:xfrm>
          <a:prstGeom prst="roundRect">
            <a:avLst>
              <a:gd name="adj" fmla="val 35294"/>
            </a:avLst>
          </a:prstGeom>
          <a:solidFill>
            <a:srgbClr val="00C9D8">
              <a:alpha val="14000"/>
            </a:srgbClr>
          </a:solidFill>
          <a:ln w="12700">
            <a:solidFill>
              <a:srgbClr val="00C9D8">
                <a:alpha val="55000"/>
              </a:srgbClr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9336024" y="470916"/>
            <a:ext cx="2103120" cy="1188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3EE7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WEB READY GRAPHIC</a:t>
            </a:r>
            <a:endParaRPr lang="en-US" sz="750" dirty="0"/>
          </a:p>
        </p:txBody>
      </p:sp>
      <p:sp>
        <p:nvSpPr>
          <p:cNvPr id="12" name="Text 9"/>
          <p:cNvSpPr/>
          <p:nvPr/>
        </p:nvSpPr>
        <p:spPr>
          <a:xfrm>
            <a:off x="658368" y="914400"/>
            <a:ext cx="4572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PROVEEDORES Y DESEMPEÑO</a:t>
            </a:r>
            <a:endParaRPr lang="en-US" sz="850" dirty="0"/>
          </a:p>
        </p:txBody>
      </p:sp>
      <p:sp>
        <p:nvSpPr>
          <p:cNvPr id="13" name="Text 10"/>
          <p:cNvSpPr/>
          <p:nvPr/>
        </p:nvSpPr>
        <p:spPr>
          <a:xfrm>
            <a:off x="640080" y="1216152"/>
            <a:ext cx="6675120" cy="9144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Segmentación + KPI + riesgo</a:t>
            </a:r>
            <a:endParaRPr lang="en-US" sz="3200" dirty="0"/>
          </a:p>
        </p:txBody>
      </p:sp>
      <p:sp>
        <p:nvSpPr>
          <p:cNvPr id="14" name="Text 11"/>
          <p:cNvSpPr/>
          <p:nvPr/>
        </p:nvSpPr>
        <p:spPr>
          <a:xfrm>
            <a:off x="658368" y="1938528"/>
            <a:ext cx="7132320" cy="6583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7E4F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Evalúa contratistas por criticidad, monto, dotación, salud financiera, HSE y cumplimiento histórico.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731520" y="2761488"/>
            <a:ext cx="3886200" cy="2468880"/>
          </a:xfrm>
          <a:prstGeom prst="roundRect">
            <a:avLst>
              <a:gd name="adj" fmla="val 6296"/>
            </a:avLst>
          </a:prstGeom>
          <a:solidFill>
            <a:srgbClr val="071B33">
              <a:alpha val="90000"/>
            </a:srgbClr>
          </a:solidFill>
          <a:ln w="12700">
            <a:solidFill>
              <a:srgbClr val="2EDBEA">
                <a:alpha val="35000"/>
              </a:srgbClr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987552" y="3017520"/>
            <a:ext cx="33832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Segmentación de proveedores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1024128" y="3474720"/>
            <a:ext cx="2560320" cy="256032"/>
          </a:xfrm>
          <a:prstGeom prst="roundRect">
            <a:avLst>
              <a:gd name="adj" fmla="val 35714"/>
            </a:avLst>
          </a:prstGeom>
          <a:solidFill>
            <a:srgbClr val="40D99B">
              <a:alpha val="82000"/>
            </a:srgbClr>
          </a:solidFill>
          <a:ln w="12700">
            <a:solidFill>
              <a:srgbClr val="40D99B">
                <a:alpha val="0"/>
              </a:srgbClr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1115568" y="3547872"/>
            <a:ext cx="2377440" cy="914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750" b="1" dirty="0">
                <a:solidFill>
                  <a:srgbClr val="061326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Estratégico</a:t>
            </a:r>
            <a:endParaRPr lang="en-US" sz="750" dirty="0"/>
          </a:p>
        </p:txBody>
      </p:sp>
      <p:sp>
        <p:nvSpPr>
          <p:cNvPr id="19" name="Shape 16"/>
          <p:cNvSpPr/>
          <p:nvPr/>
        </p:nvSpPr>
        <p:spPr>
          <a:xfrm>
            <a:off x="1024128" y="3959352"/>
            <a:ext cx="1737360" cy="256032"/>
          </a:xfrm>
          <a:prstGeom prst="roundRect">
            <a:avLst>
              <a:gd name="adj" fmla="val 35714"/>
            </a:avLst>
          </a:prstGeom>
          <a:solidFill>
            <a:srgbClr val="FFB84D">
              <a:alpha val="82000"/>
            </a:srgbClr>
          </a:solidFill>
          <a:ln w="12700">
            <a:solidFill>
              <a:srgbClr val="FFB84D">
                <a:alpha val="0"/>
              </a:srgbClr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1115568" y="4032504"/>
            <a:ext cx="1554480" cy="914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750" b="1" dirty="0">
                <a:solidFill>
                  <a:srgbClr val="061326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Observación</a:t>
            </a:r>
            <a:endParaRPr lang="en-US" sz="750" dirty="0"/>
          </a:p>
        </p:txBody>
      </p:sp>
      <p:sp>
        <p:nvSpPr>
          <p:cNvPr id="21" name="Shape 18"/>
          <p:cNvSpPr/>
          <p:nvPr/>
        </p:nvSpPr>
        <p:spPr>
          <a:xfrm>
            <a:off x="1024128" y="4443984"/>
            <a:ext cx="1234440" cy="256032"/>
          </a:xfrm>
          <a:prstGeom prst="roundRect">
            <a:avLst>
              <a:gd name="adj" fmla="val 35714"/>
            </a:avLst>
          </a:prstGeom>
          <a:solidFill>
            <a:srgbClr val="FF5572">
              <a:alpha val="82000"/>
            </a:srgbClr>
          </a:solidFill>
          <a:ln w="12700">
            <a:solidFill>
              <a:srgbClr val="FF5572">
                <a:alpha val="0"/>
              </a:srgbClr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1115568" y="4517136"/>
            <a:ext cx="1051560" cy="914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750" b="1" dirty="0">
                <a:solidFill>
                  <a:srgbClr val="061326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Plan de mejora</a:t>
            </a:r>
            <a:endParaRPr lang="en-US" sz="750" dirty="0"/>
          </a:p>
        </p:txBody>
      </p:sp>
      <p:sp>
        <p:nvSpPr>
          <p:cNvPr id="23" name="Shape 20"/>
          <p:cNvSpPr/>
          <p:nvPr/>
        </p:nvSpPr>
        <p:spPr>
          <a:xfrm>
            <a:off x="5120640" y="2761488"/>
            <a:ext cx="5394960" cy="2468880"/>
          </a:xfrm>
          <a:prstGeom prst="roundRect">
            <a:avLst>
              <a:gd name="adj" fmla="val 6296"/>
            </a:avLst>
          </a:prstGeom>
          <a:solidFill>
            <a:srgbClr val="071B33">
              <a:alpha val="92000"/>
            </a:srgbClr>
          </a:solidFill>
          <a:ln w="12700">
            <a:solidFill>
              <a:srgbClr val="2EDBEA">
                <a:alpha val="45000"/>
              </a:srgbClr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5413248" y="3017520"/>
            <a:ext cx="2743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Scorecard de contratista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5413248" y="3383280"/>
            <a:ext cx="10972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30" dirty="0">
                <a:solidFill>
                  <a:srgbClr val="EAF4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Desempeño KPI</a:t>
            </a:r>
            <a:endParaRPr lang="en-US" sz="830" dirty="0"/>
          </a:p>
        </p:txBody>
      </p:sp>
      <p:sp>
        <p:nvSpPr>
          <p:cNvPr id="26" name="Shape 23"/>
          <p:cNvSpPr/>
          <p:nvPr/>
        </p:nvSpPr>
        <p:spPr>
          <a:xfrm>
            <a:off x="6601968" y="3419856"/>
            <a:ext cx="1965960" cy="109728"/>
          </a:xfrm>
          <a:prstGeom prst="roundRect">
            <a:avLst>
              <a:gd name="adj" fmla="val 33333"/>
            </a:avLst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27" name="Shape 24"/>
          <p:cNvSpPr/>
          <p:nvPr/>
        </p:nvSpPr>
        <p:spPr>
          <a:xfrm>
            <a:off x="6601968" y="3419856"/>
            <a:ext cx="1612087" cy="109728"/>
          </a:xfrm>
          <a:prstGeom prst="roundRect">
            <a:avLst>
              <a:gd name="adj" fmla="val 33333"/>
            </a:avLst>
          </a:prstGeom>
          <a:solidFill>
            <a:srgbClr val="40D99B">
              <a:alpha val="92000"/>
            </a:srgbClr>
          </a:solidFill>
          <a:ln w="12700">
            <a:solidFill>
              <a:srgbClr val="40D99B">
                <a:alpha val="0"/>
              </a:srgbClr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8641080" y="3374136"/>
            <a:ext cx="4114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40D99B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82%</a:t>
            </a:r>
            <a:endParaRPr lang="en-US" sz="800" dirty="0"/>
          </a:p>
        </p:txBody>
      </p:sp>
      <p:sp>
        <p:nvSpPr>
          <p:cNvPr id="29" name="Text 26"/>
          <p:cNvSpPr/>
          <p:nvPr/>
        </p:nvSpPr>
        <p:spPr>
          <a:xfrm>
            <a:off x="5413248" y="3666744"/>
            <a:ext cx="10972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30" dirty="0">
                <a:solidFill>
                  <a:srgbClr val="EAF4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Salud financiera</a:t>
            </a:r>
            <a:endParaRPr lang="en-US" sz="830" dirty="0"/>
          </a:p>
        </p:txBody>
      </p:sp>
      <p:sp>
        <p:nvSpPr>
          <p:cNvPr id="30" name="Shape 27"/>
          <p:cNvSpPr/>
          <p:nvPr/>
        </p:nvSpPr>
        <p:spPr>
          <a:xfrm>
            <a:off x="6601968" y="3703320"/>
            <a:ext cx="1965960" cy="109728"/>
          </a:xfrm>
          <a:prstGeom prst="roundRect">
            <a:avLst>
              <a:gd name="adj" fmla="val 33333"/>
            </a:avLst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1" name="Shape 28"/>
          <p:cNvSpPr/>
          <p:nvPr/>
        </p:nvSpPr>
        <p:spPr>
          <a:xfrm>
            <a:off x="6601968" y="3703320"/>
            <a:ext cx="1258214" cy="109728"/>
          </a:xfrm>
          <a:prstGeom prst="roundRect">
            <a:avLst>
              <a:gd name="adj" fmla="val 33333"/>
            </a:avLst>
          </a:prstGeom>
          <a:solidFill>
            <a:srgbClr val="E0A62D">
              <a:alpha val="92000"/>
            </a:srgbClr>
          </a:solidFill>
          <a:ln w="12700">
            <a:solidFill>
              <a:srgbClr val="E0A62D">
                <a:alpha val="0"/>
              </a:srgbClr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8641080" y="3657600"/>
            <a:ext cx="4114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E0A62D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64%</a:t>
            </a:r>
            <a:endParaRPr lang="en-US" sz="800" dirty="0"/>
          </a:p>
        </p:txBody>
      </p:sp>
      <p:sp>
        <p:nvSpPr>
          <p:cNvPr id="33" name="Text 30"/>
          <p:cNvSpPr/>
          <p:nvPr/>
        </p:nvSpPr>
        <p:spPr>
          <a:xfrm>
            <a:off x="5413248" y="3950208"/>
            <a:ext cx="10972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30" dirty="0">
                <a:solidFill>
                  <a:srgbClr val="EAF4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Cumplimiento legal</a:t>
            </a:r>
            <a:endParaRPr lang="en-US" sz="830" dirty="0"/>
          </a:p>
        </p:txBody>
      </p:sp>
      <p:sp>
        <p:nvSpPr>
          <p:cNvPr id="34" name="Shape 31"/>
          <p:cNvSpPr/>
          <p:nvPr/>
        </p:nvSpPr>
        <p:spPr>
          <a:xfrm>
            <a:off x="6601968" y="3986784"/>
            <a:ext cx="1965960" cy="109728"/>
          </a:xfrm>
          <a:prstGeom prst="roundRect">
            <a:avLst>
              <a:gd name="adj" fmla="val 33333"/>
            </a:avLst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5" name="Shape 32"/>
          <p:cNvSpPr/>
          <p:nvPr/>
        </p:nvSpPr>
        <p:spPr>
          <a:xfrm>
            <a:off x="6601968" y="3986784"/>
            <a:ext cx="1140257" cy="109728"/>
          </a:xfrm>
          <a:prstGeom prst="roundRect">
            <a:avLst>
              <a:gd name="adj" fmla="val 33333"/>
            </a:avLst>
          </a:prstGeom>
          <a:solidFill>
            <a:srgbClr val="FFB84D">
              <a:alpha val="92000"/>
            </a:srgbClr>
          </a:solidFill>
          <a:ln w="12700">
            <a:solidFill>
              <a:srgbClr val="FFB84D">
                <a:alpha val="0"/>
              </a:srgbClr>
            </a:solidFill>
            <a:prstDash val="solid"/>
          </a:ln>
        </p:spPr>
      </p:sp>
      <p:sp>
        <p:nvSpPr>
          <p:cNvPr id="36" name="Text 33"/>
          <p:cNvSpPr/>
          <p:nvPr/>
        </p:nvSpPr>
        <p:spPr>
          <a:xfrm>
            <a:off x="8641080" y="3941064"/>
            <a:ext cx="4114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FFB84D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58%</a:t>
            </a:r>
            <a:endParaRPr lang="en-US" sz="800" dirty="0"/>
          </a:p>
        </p:txBody>
      </p:sp>
      <p:sp>
        <p:nvSpPr>
          <p:cNvPr id="37" name="Text 34"/>
          <p:cNvSpPr/>
          <p:nvPr/>
        </p:nvSpPr>
        <p:spPr>
          <a:xfrm>
            <a:off x="5413248" y="4233672"/>
            <a:ext cx="10972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30" dirty="0">
                <a:solidFill>
                  <a:srgbClr val="EAF4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Acreditación</a:t>
            </a:r>
            <a:endParaRPr lang="en-US" sz="830" dirty="0"/>
          </a:p>
        </p:txBody>
      </p:sp>
      <p:sp>
        <p:nvSpPr>
          <p:cNvPr id="38" name="Shape 35"/>
          <p:cNvSpPr/>
          <p:nvPr/>
        </p:nvSpPr>
        <p:spPr>
          <a:xfrm>
            <a:off x="6601968" y="4270248"/>
            <a:ext cx="1965960" cy="109728"/>
          </a:xfrm>
          <a:prstGeom prst="roundRect">
            <a:avLst>
              <a:gd name="adj" fmla="val 33333"/>
            </a:avLst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9" name="Shape 36"/>
          <p:cNvSpPr/>
          <p:nvPr/>
        </p:nvSpPr>
        <p:spPr>
          <a:xfrm>
            <a:off x="6601968" y="4270248"/>
            <a:ext cx="1454810" cy="109728"/>
          </a:xfrm>
          <a:prstGeom prst="roundRect">
            <a:avLst>
              <a:gd name="adj" fmla="val 33333"/>
            </a:avLst>
          </a:prstGeom>
          <a:solidFill>
            <a:srgbClr val="00C9D8">
              <a:alpha val="92000"/>
            </a:srgbClr>
          </a:solidFill>
          <a:ln w="12700">
            <a:solidFill>
              <a:srgbClr val="00C9D8">
                <a:alpha val="0"/>
              </a:srgbClr>
            </a:solidFill>
            <a:prstDash val="solid"/>
          </a:ln>
        </p:spPr>
      </p:sp>
      <p:sp>
        <p:nvSpPr>
          <p:cNvPr id="40" name="Text 37"/>
          <p:cNvSpPr/>
          <p:nvPr/>
        </p:nvSpPr>
        <p:spPr>
          <a:xfrm>
            <a:off x="8641080" y="4224528"/>
            <a:ext cx="4114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74%</a:t>
            </a:r>
            <a:endParaRPr lang="en-US" sz="800" dirty="0"/>
          </a:p>
        </p:txBody>
      </p:sp>
      <p:sp>
        <p:nvSpPr>
          <p:cNvPr id="41" name="Text 38"/>
          <p:cNvSpPr/>
          <p:nvPr/>
        </p:nvSpPr>
        <p:spPr>
          <a:xfrm>
            <a:off x="5413248" y="4517136"/>
            <a:ext cx="10972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30" dirty="0">
                <a:solidFill>
                  <a:srgbClr val="EAF4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HSE</a:t>
            </a:r>
            <a:endParaRPr lang="en-US" sz="830" dirty="0"/>
          </a:p>
        </p:txBody>
      </p:sp>
      <p:sp>
        <p:nvSpPr>
          <p:cNvPr id="42" name="Shape 39"/>
          <p:cNvSpPr/>
          <p:nvPr/>
        </p:nvSpPr>
        <p:spPr>
          <a:xfrm>
            <a:off x="6601968" y="4553712"/>
            <a:ext cx="1965960" cy="109728"/>
          </a:xfrm>
          <a:prstGeom prst="roundRect">
            <a:avLst>
              <a:gd name="adj" fmla="val 33333"/>
            </a:avLst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3" name="Shape 40"/>
          <p:cNvSpPr/>
          <p:nvPr/>
        </p:nvSpPr>
        <p:spPr>
          <a:xfrm>
            <a:off x="6601968" y="4553712"/>
            <a:ext cx="1356512" cy="109728"/>
          </a:xfrm>
          <a:prstGeom prst="roundRect">
            <a:avLst>
              <a:gd name="adj" fmla="val 33333"/>
            </a:avLst>
          </a:prstGeom>
          <a:solidFill>
            <a:srgbClr val="40D99B">
              <a:alpha val="92000"/>
            </a:srgbClr>
          </a:solidFill>
          <a:ln w="12700">
            <a:solidFill>
              <a:srgbClr val="40D99B">
                <a:alpha val="0"/>
              </a:srgbClr>
            </a:solidFill>
            <a:prstDash val="solid"/>
          </a:ln>
        </p:spPr>
      </p:sp>
      <p:sp>
        <p:nvSpPr>
          <p:cNvPr id="44" name="Text 41"/>
          <p:cNvSpPr/>
          <p:nvPr/>
        </p:nvSpPr>
        <p:spPr>
          <a:xfrm>
            <a:off x="8641080" y="4507992"/>
            <a:ext cx="4114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40D99B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69%</a:t>
            </a:r>
            <a:endParaRPr lang="en-US" sz="800" dirty="0"/>
          </a:p>
        </p:txBody>
      </p:sp>
      <p:sp>
        <p:nvSpPr>
          <p:cNvPr id="45" name="Text 42"/>
          <p:cNvSpPr/>
          <p:nvPr/>
        </p:nvSpPr>
        <p:spPr>
          <a:xfrm>
            <a:off x="5413248" y="4800600"/>
            <a:ext cx="10972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30" dirty="0">
                <a:solidFill>
                  <a:srgbClr val="EAF4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Subcontratistas</a:t>
            </a:r>
            <a:endParaRPr lang="en-US" sz="830" dirty="0"/>
          </a:p>
        </p:txBody>
      </p:sp>
      <p:sp>
        <p:nvSpPr>
          <p:cNvPr id="46" name="Shape 43"/>
          <p:cNvSpPr/>
          <p:nvPr/>
        </p:nvSpPr>
        <p:spPr>
          <a:xfrm>
            <a:off x="6601968" y="4837176"/>
            <a:ext cx="1965960" cy="109728"/>
          </a:xfrm>
          <a:prstGeom prst="roundRect">
            <a:avLst>
              <a:gd name="adj" fmla="val 33333"/>
            </a:avLst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7" name="Shape 44"/>
          <p:cNvSpPr/>
          <p:nvPr/>
        </p:nvSpPr>
        <p:spPr>
          <a:xfrm>
            <a:off x="6601968" y="4837176"/>
            <a:ext cx="1002640" cy="109728"/>
          </a:xfrm>
          <a:prstGeom prst="roundRect">
            <a:avLst>
              <a:gd name="adj" fmla="val 33333"/>
            </a:avLst>
          </a:prstGeom>
          <a:solidFill>
            <a:srgbClr val="FF5572">
              <a:alpha val="92000"/>
            </a:srgbClr>
          </a:solidFill>
          <a:ln w="12700">
            <a:solidFill>
              <a:srgbClr val="FF5572">
                <a:alpha val="0"/>
              </a:srgbClr>
            </a:solidFill>
            <a:prstDash val="solid"/>
          </a:ln>
        </p:spPr>
      </p:sp>
      <p:sp>
        <p:nvSpPr>
          <p:cNvPr id="48" name="Text 45"/>
          <p:cNvSpPr/>
          <p:nvPr/>
        </p:nvSpPr>
        <p:spPr>
          <a:xfrm>
            <a:off x="8641080" y="4791456"/>
            <a:ext cx="4114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FF557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51%</a:t>
            </a:r>
            <a:endParaRPr lang="en-US" sz="800" dirty="0"/>
          </a:p>
        </p:txBody>
      </p:sp>
      <p:sp>
        <p:nvSpPr>
          <p:cNvPr id="49" name="Shape 46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EDBEA">
                <a:alpha val="28000"/>
              </a:srgbClr>
            </a:solidFill>
            <a:prstDash val="solid"/>
          </a:ln>
        </p:spPr>
      </p:sp>
      <p:sp>
        <p:nvSpPr>
          <p:cNvPr id="50" name="Text 47"/>
          <p:cNvSpPr/>
          <p:nvPr/>
        </p:nvSpPr>
        <p:spPr>
          <a:xfrm>
            <a:off x="530352" y="6547104"/>
            <a:ext cx="5029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80" dirty="0">
                <a:solidFill>
                  <a:srgbClr val="D6E3F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MICA 360 | Segmentación y scorecard de contratistas</a:t>
            </a:r>
            <a:endParaRPr lang="en-US" sz="780" dirty="0"/>
          </a:p>
        </p:txBody>
      </p:sp>
      <p:sp>
        <p:nvSpPr>
          <p:cNvPr id="51" name="Text 48"/>
          <p:cNvSpPr/>
          <p:nvPr/>
        </p:nvSpPr>
        <p:spPr>
          <a:xfrm>
            <a:off x="9464040" y="6547104"/>
            <a:ext cx="221284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80" dirty="0">
                <a:solidFill>
                  <a:srgbClr val="D6E3F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Consultora AVANZA2</a:t>
            </a:r>
            <a:endParaRPr lang="en-US" sz="78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563819"/>
            <a:ext cx="51115" cy="90434"/>
          </a:xfrm>
          <a:prstGeom prst="rect">
            <a:avLst/>
          </a:prstGeom>
          <a:solidFill>
            <a:srgbClr val="64707D"/>
          </a:solidFill>
          <a:ln w="12700">
            <a:solidFill>
              <a:srgbClr val="64707D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93354" y="485181"/>
            <a:ext cx="51115" cy="169073"/>
          </a:xfrm>
          <a:prstGeom prst="rect">
            <a:avLst/>
          </a:prstGeom>
          <a:solidFill>
            <a:srgbClr val="008F9D"/>
          </a:solidFill>
          <a:ln w="12700">
            <a:solidFill>
              <a:srgbClr val="008F9D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683788" y="390815"/>
            <a:ext cx="51115" cy="263439"/>
          </a:xfrm>
          <a:prstGeom prst="rect">
            <a:avLst/>
          </a:prstGeom>
          <a:solidFill>
            <a:srgbClr val="063778"/>
          </a:solidFill>
          <a:ln w="12700">
            <a:solidFill>
              <a:srgbClr val="063778"/>
            </a:solidFill>
            <a:prstDash val="solid"/>
          </a:ln>
        </p:spPr>
      </p:sp>
      <p:sp>
        <p:nvSpPr>
          <p:cNvPr id="6" name="Shape 3"/>
          <p:cNvSpPr/>
          <p:nvPr/>
        </p:nvSpPr>
        <p:spPr>
          <a:xfrm rot="19800000">
            <a:off x="493776" y="374904"/>
            <a:ext cx="353873" cy="55047"/>
          </a:xfrm>
          <a:prstGeom prst="parallelogram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856793" y="301752"/>
            <a:ext cx="1097280" cy="1280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50" b="1" dirty="0">
                <a:solidFill>
                  <a:srgbClr val="C8D0DC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CONSULTORA</a:t>
            </a:r>
            <a:endParaRPr lang="en-US" sz="550" dirty="0"/>
          </a:p>
        </p:txBody>
      </p:sp>
      <p:sp>
        <p:nvSpPr>
          <p:cNvPr id="8" name="Text 5"/>
          <p:cNvSpPr/>
          <p:nvPr/>
        </p:nvSpPr>
        <p:spPr>
          <a:xfrm>
            <a:off x="856793" y="429768"/>
            <a:ext cx="105156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AVANZA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1789481" y="429768"/>
            <a:ext cx="201168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2</a:t>
            </a:r>
            <a:endParaRPr lang="en-US" sz="1500" dirty="0"/>
          </a:p>
        </p:txBody>
      </p:sp>
      <p:sp>
        <p:nvSpPr>
          <p:cNvPr id="10" name="Shape 7"/>
          <p:cNvSpPr/>
          <p:nvPr/>
        </p:nvSpPr>
        <p:spPr>
          <a:xfrm>
            <a:off x="9217152" y="384048"/>
            <a:ext cx="2331720" cy="310896"/>
          </a:xfrm>
          <a:prstGeom prst="roundRect">
            <a:avLst>
              <a:gd name="adj" fmla="val 35294"/>
            </a:avLst>
          </a:prstGeom>
          <a:solidFill>
            <a:srgbClr val="00C9D8">
              <a:alpha val="14000"/>
            </a:srgbClr>
          </a:solidFill>
          <a:ln w="12700">
            <a:solidFill>
              <a:srgbClr val="00C9D8">
                <a:alpha val="55000"/>
              </a:srgbClr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9336024" y="470916"/>
            <a:ext cx="2103120" cy="1188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3EE7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WEB READY GRAPHIC</a:t>
            </a:r>
            <a:endParaRPr lang="en-US" sz="750" dirty="0"/>
          </a:p>
        </p:txBody>
      </p:sp>
      <p:sp>
        <p:nvSpPr>
          <p:cNvPr id="12" name="Text 9"/>
          <p:cNvSpPr/>
          <p:nvPr/>
        </p:nvSpPr>
        <p:spPr>
          <a:xfrm>
            <a:off x="658368" y="914400"/>
            <a:ext cx="4572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TRAZABILIDAD DOCUMENTAL</a:t>
            </a:r>
            <a:endParaRPr lang="en-US" sz="850" dirty="0"/>
          </a:p>
        </p:txBody>
      </p:sp>
      <p:sp>
        <p:nvSpPr>
          <p:cNvPr id="13" name="Text 10"/>
          <p:cNvSpPr/>
          <p:nvPr/>
        </p:nvSpPr>
        <p:spPr>
          <a:xfrm>
            <a:off x="640080" y="1216152"/>
            <a:ext cx="8138160" cy="9144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Evidence Pack: del repositorio al gobierno documental</a:t>
            </a:r>
            <a:endParaRPr lang="en-US" sz="3000" dirty="0"/>
          </a:p>
        </p:txBody>
      </p:sp>
      <p:sp>
        <p:nvSpPr>
          <p:cNvPr id="14" name="Text 11"/>
          <p:cNvSpPr/>
          <p:nvPr/>
        </p:nvSpPr>
        <p:spPr>
          <a:xfrm>
            <a:off x="658368" y="1938528"/>
            <a:ext cx="6858000" cy="6583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7E4F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Centraliza contrato, anexos, vigencias, respaldos, auditorías y carga documental por hito.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914400" y="3127248"/>
            <a:ext cx="1536192" cy="1234440"/>
          </a:xfrm>
          <a:prstGeom prst="roundRect">
            <a:avLst>
              <a:gd name="adj" fmla="val 12593"/>
            </a:avLst>
          </a:prstGeom>
          <a:solidFill>
            <a:srgbClr val="071B33">
              <a:alpha val="92000"/>
            </a:srgbClr>
          </a:solidFill>
          <a:ln w="12700">
            <a:solidFill>
              <a:srgbClr val="2EDBEA">
                <a:alpha val="40000"/>
              </a:srgbClr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1389888" y="3364992"/>
            <a:ext cx="502920" cy="548640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00C9D8">
                <a:alpha val="55000"/>
              </a:srgbClr>
            </a:solidFill>
            <a:prstDash val="solid"/>
          </a:ln>
        </p:spPr>
      </p:sp>
      <p:sp>
        <p:nvSpPr>
          <p:cNvPr id="17" name="Shape 14"/>
          <p:cNvSpPr/>
          <p:nvPr/>
        </p:nvSpPr>
        <p:spPr>
          <a:xfrm>
            <a:off x="1463040" y="3538728"/>
            <a:ext cx="347472" cy="0"/>
          </a:xfrm>
          <a:prstGeom prst="line">
            <a:avLst/>
          </a:prstGeom>
          <a:noFill/>
          <a:ln w="12700">
            <a:solidFill>
              <a:srgbClr val="00C9D8">
                <a:alpha val="50000"/>
              </a:srgbClr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1060704" y="4078224"/>
            <a:ext cx="1243584" cy="1463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Contrato base</a:t>
            </a:r>
            <a:endParaRPr lang="en-US" sz="850" dirty="0"/>
          </a:p>
        </p:txBody>
      </p:sp>
      <p:sp>
        <p:nvSpPr>
          <p:cNvPr id="19" name="Text 16"/>
          <p:cNvSpPr/>
          <p:nvPr/>
        </p:nvSpPr>
        <p:spPr>
          <a:xfrm>
            <a:off x="1078992" y="4279392"/>
            <a:ext cx="1207008" cy="1371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670" dirty="0">
                <a:solidFill>
                  <a:srgbClr val="B9C6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obligaciones y vigencias</a:t>
            </a:r>
            <a:endParaRPr lang="en-US" sz="670" dirty="0"/>
          </a:p>
        </p:txBody>
      </p:sp>
      <p:sp>
        <p:nvSpPr>
          <p:cNvPr id="20" name="Shape 17"/>
          <p:cNvSpPr/>
          <p:nvPr/>
        </p:nvSpPr>
        <p:spPr>
          <a:xfrm>
            <a:off x="2468880" y="3730752"/>
            <a:ext cx="530352" cy="0"/>
          </a:xfrm>
          <a:prstGeom prst="line">
            <a:avLst/>
          </a:prstGeom>
          <a:noFill/>
          <a:ln w="12700">
            <a:solidFill>
              <a:srgbClr val="2EDBEA">
                <a:alpha val="55000"/>
              </a:srgbClr>
            </a:solidFill>
            <a:prstDash val="solid"/>
            <a:headEnd type="none"/>
            <a:tailEnd type="triangle"/>
          </a:ln>
        </p:spPr>
      </p:sp>
      <p:sp>
        <p:nvSpPr>
          <p:cNvPr id="21" name="Shape 18"/>
          <p:cNvSpPr/>
          <p:nvPr/>
        </p:nvSpPr>
        <p:spPr>
          <a:xfrm>
            <a:off x="3090672" y="3127248"/>
            <a:ext cx="1536192" cy="1234440"/>
          </a:xfrm>
          <a:prstGeom prst="roundRect">
            <a:avLst>
              <a:gd name="adj" fmla="val 12593"/>
            </a:avLst>
          </a:prstGeom>
          <a:solidFill>
            <a:srgbClr val="071B33">
              <a:alpha val="92000"/>
            </a:srgbClr>
          </a:solidFill>
          <a:ln w="12700">
            <a:solidFill>
              <a:srgbClr val="2EDBEA">
                <a:alpha val="40000"/>
              </a:srgbClr>
            </a:solidFill>
            <a:prstDash val="solid"/>
          </a:ln>
        </p:spPr>
      </p:sp>
      <p:sp>
        <p:nvSpPr>
          <p:cNvPr id="22" name="Shape 19"/>
          <p:cNvSpPr/>
          <p:nvPr/>
        </p:nvSpPr>
        <p:spPr>
          <a:xfrm>
            <a:off x="3566160" y="3364992"/>
            <a:ext cx="502920" cy="548640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00C9D8">
                <a:alpha val="55000"/>
              </a:srgbClr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3639312" y="3538728"/>
            <a:ext cx="347472" cy="0"/>
          </a:xfrm>
          <a:prstGeom prst="line">
            <a:avLst/>
          </a:prstGeom>
          <a:noFill/>
          <a:ln w="12700">
            <a:solidFill>
              <a:srgbClr val="00C9D8">
                <a:alpha val="50000"/>
              </a:srgbClr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3236976" y="4078224"/>
            <a:ext cx="1243584" cy="1463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Anexos</a:t>
            </a:r>
            <a:endParaRPr lang="en-US" sz="850" dirty="0"/>
          </a:p>
        </p:txBody>
      </p:sp>
      <p:sp>
        <p:nvSpPr>
          <p:cNvPr id="25" name="Text 22"/>
          <p:cNvSpPr/>
          <p:nvPr/>
        </p:nvSpPr>
        <p:spPr>
          <a:xfrm>
            <a:off x="3255264" y="4279392"/>
            <a:ext cx="1207008" cy="1371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670" dirty="0">
                <a:solidFill>
                  <a:srgbClr val="B9C6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trazabilidad de cambios</a:t>
            </a:r>
            <a:endParaRPr lang="en-US" sz="670" dirty="0"/>
          </a:p>
        </p:txBody>
      </p:sp>
      <p:sp>
        <p:nvSpPr>
          <p:cNvPr id="26" name="Shape 23"/>
          <p:cNvSpPr/>
          <p:nvPr/>
        </p:nvSpPr>
        <p:spPr>
          <a:xfrm>
            <a:off x="4645152" y="3730752"/>
            <a:ext cx="530352" cy="0"/>
          </a:xfrm>
          <a:prstGeom prst="line">
            <a:avLst/>
          </a:prstGeom>
          <a:noFill/>
          <a:ln w="12700">
            <a:solidFill>
              <a:srgbClr val="2EDBEA">
                <a:alpha val="55000"/>
              </a:srgbClr>
            </a:solidFill>
            <a:prstDash val="solid"/>
            <a:headEnd type="none"/>
            <a:tailEnd type="triangle"/>
          </a:ln>
        </p:spPr>
      </p:sp>
      <p:sp>
        <p:nvSpPr>
          <p:cNvPr id="27" name="Shape 24"/>
          <p:cNvSpPr/>
          <p:nvPr/>
        </p:nvSpPr>
        <p:spPr>
          <a:xfrm>
            <a:off x="5266944" y="3127248"/>
            <a:ext cx="1536192" cy="1234440"/>
          </a:xfrm>
          <a:prstGeom prst="roundRect">
            <a:avLst>
              <a:gd name="adj" fmla="val 12593"/>
            </a:avLst>
          </a:prstGeom>
          <a:solidFill>
            <a:srgbClr val="071B33">
              <a:alpha val="92000"/>
            </a:srgbClr>
          </a:solidFill>
          <a:ln w="12700">
            <a:solidFill>
              <a:srgbClr val="2EDBEA">
                <a:alpha val="40000"/>
              </a:srgbClr>
            </a:solidFill>
            <a:prstDash val="solid"/>
          </a:ln>
        </p:spPr>
      </p:sp>
      <p:sp>
        <p:nvSpPr>
          <p:cNvPr id="28" name="Shape 25"/>
          <p:cNvSpPr/>
          <p:nvPr/>
        </p:nvSpPr>
        <p:spPr>
          <a:xfrm>
            <a:off x="5742432" y="3364992"/>
            <a:ext cx="502920" cy="548640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00C9D8">
                <a:alpha val="55000"/>
              </a:srgbClr>
            </a:solidFill>
            <a:prstDash val="solid"/>
          </a:ln>
        </p:spPr>
      </p:sp>
      <p:sp>
        <p:nvSpPr>
          <p:cNvPr id="29" name="Shape 26"/>
          <p:cNvSpPr/>
          <p:nvPr/>
        </p:nvSpPr>
        <p:spPr>
          <a:xfrm>
            <a:off x="5815584" y="3538728"/>
            <a:ext cx="347472" cy="0"/>
          </a:xfrm>
          <a:prstGeom prst="line">
            <a:avLst/>
          </a:prstGeom>
          <a:noFill/>
          <a:ln w="12700">
            <a:solidFill>
              <a:srgbClr val="00C9D8">
                <a:alpha val="50000"/>
              </a:srgbClr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5413248" y="4078224"/>
            <a:ext cx="1243584" cy="1463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Docs laborales</a:t>
            </a:r>
            <a:endParaRPr lang="en-US" sz="850" dirty="0"/>
          </a:p>
        </p:txBody>
      </p:sp>
      <p:sp>
        <p:nvSpPr>
          <p:cNvPr id="31" name="Text 28"/>
          <p:cNvSpPr/>
          <p:nvPr/>
        </p:nvSpPr>
        <p:spPr>
          <a:xfrm>
            <a:off x="5431536" y="4279392"/>
            <a:ext cx="1207008" cy="1371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670" dirty="0">
                <a:solidFill>
                  <a:srgbClr val="B9C6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vencimientos</a:t>
            </a:r>
            <a:endParaRPr lang="en-US" sz="670" dirty="0"/>
          </a:p>
        </p:txBody>
      </p:sp>
      <p:sp>
        <p:nvSpPr>
          <p:cNvPr id="32" name="Shape 29"/>
          <p:cNvSpPr/>
          <p:nvPr/>
        </p:nvSpPr>
        <p:spPr>
          <a:xfrm>
            <a:off x="6821424" y="3730752"/>
            <a:ext cx="530352" cy="0"/>
          </a:xfrm>
          <a:prstGeom prst="line">
            <a:avLst/>
          </a:prstGeom>
          <a:noFill/>
          <a:ln w="12700">
            <a:solidFill>
              <a:srgbClr val="2EDBEA">
                <a:alpha val="55000"/>
              </a:srgbClr>
            </a:solidFill>
            <a:prstDash val="solid"/>
            <a:headEnd type="none"/>
            <a:tailEnd type="triangle"/>
          </a:ln>
        </p:spPr>
      </p:sp>
      <p:sp>
        <p:nvSpPr>
          <p:cNvPr id="33" name="Shape 30"/>
          <p:cNvSpPr/>
          <p:nvPr/>
        </p:nvSpPr>
        <p:spPr>
          <a:xfrm>
            <a:off x="7443216" y="3127248"/>
            <a:ext cx="1536192" cy="1234440"/>
          </a:xfrm>
          <a:prstGeom prst="roundRect">
            <a:avLst>
              <a:gd name="adj" fmla="val 12593"/>
            </a:avLst>
          </a:prstGeom>
          <a:solidFill>
            <a:srgbClr val="071B33">
              <a:alpha val="92000"/>
            </a:srgbClr>
          </a:solidFill>
          <a:ln w="12700">
            <a:solidFill>
              <a:srgbClr val="2EDBEA">
                <a:alpha val="40000"/>
              </a:srgbClr>
            </a:solidFill>
            <a:prstDash val="solid"/>
          </a:ln>
        </p:spPr>
      </p:sp>
      <p:sp>
        <p:nvSpPr>
          <p:cNvPr id="34" name="Shape 31"/>
          <p:cNvSpPr/>
          <p:nvPr/>
        </p:nvSpPr>
        <p:spPr>
          <a:xfrm>
            <a:off x="7918704" y="3364992"/>
            <a:ext cx="502920" cy="548640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00C9D8">
                <a:alpha val="55000"/>
              </a:srgbClr>
            </a:solidFill>
            <a:prstDash val="solid"/>
          </a:ln>
        </p:spPr>
      </p:sp>
      <p:sp>
        <p:nvSpPr>
          <p:cNvPr id="35" name="Shape 32"/>
          <p:cNvSpPr/>
          <p:nvPr/>
        </p:nvSpPr>
        <p:spPr>
          <a:xfrm>
            <a:off x="7991856" y="3538728"/>
            <a:ext cx="347472" cy="0"/>
          </a:xfrm>
          <a:prstGeom prst="line">
            <a:avLst/>
          </a:prstGeom>
          <a:noFill/>
          <a:ln w="12700">
            <a:solidFill>
              <a:srgbClr val="00C9D8">
                <a:alpha val="50000"/>
              </a:srgbClr>
            </a:solidFill>
            <a:prstDash val="solid"/>
          </a:ln>
        </p:spPr>
      </p:sp>
      <p:sp>
        <p:nvSpPr>
          <p:cNvPr id="36" name="Text 33"/>
          <p:cNvSpPr/>
          <p:nvPr/>
        </p:nvSpPr>
        <p:spPr>
          <a:xfrm>
            <a:off x="7589520" y="4078224"/>
            <a:ext cx="1243584" cy="1463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Auditorías</a:t>
            </a:r>
            <a:endParaRPr lang="en-US" sz="850" dirty="0"/>
          </a:p>
        </p:txBody>
      </p:sp>
      <p:sp>
        <p:nvSpPr>
          <p:cNvPr id="37" name="Text 34"/>
          <p:cNvSpPr/>
          <p:nvPr/>
        </p:nvSpPr>
        <p:spPr>
          <a:xfrm>
            <a:off x="7607808" y="4279392"/>
            <a:ext cx="1207008" cy="1371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670" dirty="0">
                <a:solidFill>
                  <a:srgbClr val="B9C6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evidencia de cumplimiento</a:t>
            </a:r>
            <a:endParaRPr lang="en-US" sz="670" dirty="0"/>
          </a:p>
        </p:txBody>
      </p:sp>
      <p:sp>
        <p:nvSpPr>
          <p:cNvPr id="38" name="Shape 35"/>
          <p:cNvSpPr/>
          <p:nvPr/>
        </p:nvSpPr>
        <p:spPr>
          <a:xfrm>
            <a:off x="8997696" y="3730752"/>
            <a:ext cx="530352" cy="0"/>
          </a:xfrm>
          <a:prstGeom prst="line">
            <a:avLst/>
          </a:prstGeom>
          <a:noFill/>
          <a:ln w="12700">
            <a:solidFill>
              <a:srgbClr val="2EDBEA">
                <a:alpha val="55000"/>
              </a:srgbClr>
            </a:solidFill>
            <a:prstDash val="solid"/>
            <a:headEnd type="none"/>
            <a:tailEnd type="triangle"/>
          </a:ln>
        </p:spPr>
      </p:sp>
      <p:sp>
        <p:nvSpPr>
          <p:cNvPr id="39" name="Shape 36"/>
          <p:cNvSpPr/>
          <p:nvPr/>
        </p:nvSpPr>
        <p:spPr>
          <a:xfrm>
            <a:off x="9619488" y="3127248"/>
            <a:ext cx="1536192" cy="1234440"/>
          </a:xfrm>
          <a:prstGeom prst="roundRect">
            <a:avLst>
              <a:gd name="adj" fmla="val 12593"/>
            </a:avLst>
          </a:prstGeom>
          <a:solidFill>
            <a:srgbClr val="071B33">
              <a:alpha val="92000"/>
            </a:srgbClr>
          </a:solidFill>
          <a:ln w="12700">
            <a:solidFill>
              <a:srgbClr val="2EDBEA">
                <a:alpha val="40000"/>
              </a:srgbClr>
            </a:solidFill>
            <a:prstDash val="solid"/>
          </a:ln>
        </p:spPr>
      </p:sp>
      <p:sp>
        <p:nvSpPr>
          <p:cNvPr id="40" name="Shape 37"/>
          <p:cNvSpPr/>
          <p:nvPr/>
        </p:nvSpPr>
        <p:spPr>
          <a:xfrm>
            <a:off x="10094976" y="3364992"/>
            <a:ext cx="502920" cy="548640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00C9D8">
                <a:alpha val="55000"/>
              </a:srgbClr>
            </a:solidFill>
            <a:prstDash val="solid"/>
          </a:ln>
        </p:spPr>
      </p:sp>
      <p:sp>
        <p:nvSpPr>
          <p:cNvPr id="41" name="Shape 38"/>
          <p:cNvSpPr/>
          <p:nvPr/>
        </p:nvSpPr>
        <p:spPr>
          <a:xfrm>
            <a:off x="10168128" y="3538728"/>
            <a:ext cx="347472" cy="0"/>
          </a:xfrm>
          <a:prstGeom prst="line">
            <a:avLst/>
          </a:prstGeom>
          <a:noFill/>
          <a:ln w="12700">
            <a:solidFill>
              <a:srgbClr val="00C9D8">
                <a:alpha val="50000"/>
              </a:srgbClr>
            </a:solidFill>
            <a:prstDash val="solid"/>
          </a:ln>
        </p:spPr>
      </p:sp>
      <p:sp>
        <p:nvSpPr>
          <p:cNvPr id="42" name="Text 39"/>
          <p:cNvSpPr/>
          <p:nvPr/>
        </p:nvSpPr>
        <p:spPr>
          <a:xfrm>
            <a:off x="9765792" y="4078224"/>
            <a:ext cx="1243584" cy="1463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Cierre contractual</a:t>
            </a:r>
            <a:endParaRPr lang="en-US" sz="850" dirty="0"/>
          </a:p>
        </p:txBody>
      </p:sp>
      <p:sp>
        <p:nvSpPr>
          <p:cNvPr id="43" name="Text 40"/>
          <p:cNvSpPr/>
          <p:nvPr/>
        </p:nvSpPr>
        <p:spPr>
          <a:xfrm>
            <a:off x="9784080" y="4279392"/>
            <a:ext cx="1207008" cy="1371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670" dirty="0">
                <a:solidFill>
                  <a:srgbClr val="B9C6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historial y respaldo</a:t>
            </a:r>
            <a:endParaRPr lang="en-US" sz="670" dirty="0"/>
          </a:p>
        </p:txBody>
      </p:sp>
      <p:sp>
        <p:nvSpPr>
          <p:cNvPr id="44" name="Shape 41"/>
          <p:cNvSpPr/>
          <p:nvPr/>
        </p:nvSpPr>
        <p:spPr>
          <a:xfrm>
            <a:off x="1325880" y="5257800"/>
            <a:ext cx="9464040" cy="411480"/>
          </a:xfrm>
          <a:prstGeom prst="roundRect">
            <a:avLst>
              <a:gd name="adj" fmla="val 37778"/>
            </a:avLst>
          </a:prstGeom>
          <a:solidFill>
            <a:srgbClr val="071B33">
              <a:alpha val="93000"/>
            </a:srgbClr>
          </a:solidFill>
          <a:ln w="12700">
            <a:solidFill>
              <a:srgbClr val="2EDBEA">
                <a:alpha val="55000"/>
              </a:srgbClr>
            </a:solidFill>
            <a:prstDash val="solid"/>
          </a:ln>
        </p:spPr>
      </p:sp>
      <p:sp>
        <p:nvSpPr>
          <p:cNvPr id="45" name="Text 42"/>
          <p:cNvSpPr/>
          <p:nvPr/>
        </p:nvSpPr>
        <p:spPr>
          <a:xfrm>
            <a:off x="1554480" y="5385816"/>
            <a:ext cx="9006840" cy="1280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2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Impacto: menos pérdida de información y mayor defensa ante auditorías o controversias.</a:t>
            </a:r>
            <a:endParaRPr lang="en-US" sz="1020" dirty="0"/>
          </a:p>
        </p:txBody>
      </p:sp>
      <p:sp>
        <p:nvSpPr>
          <p:cNvPr id="46" name="Shape 43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EDBEA">
                <a:alpha val="28000"/>
              </a:srgbClr>
            </a:solidFill>
            <a:prstDash val="solid"/>
          </a:ln>
        </p:spPr>
      </p:sp>
      <p:sp>
        <p:nvSpPr>
          <p:cNvPr id="47" name="Text 44"/>
          <p:cNvSpPr/>
          <p:nvPr/>
        </p:nvSpPr>
        <p:spPr>
          <a:xfrm>
            <a:off x="530352" y="6547104"/>
            <a:ext cx="5029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80" dirty="0">
                <a:solidFill>
                  <a:srgbClr val="D6E3F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MICA 360 | Evidence Pack</a:t>
            </a:r>
            <a:endParaRPr lang="en-US" sz="780" dirty="0"/>
          </a:p>
        </p:txBody>
      </p:sp>
      <p:sp>
        <p:nvSpPr>
          <p:cNvPr id="48" name="Text 45"/>
          <p:cNvSpPr/>
          <p:nvPr/>
        </p:nvSpPr>
        <p:spPr>
          <a:xfrm>
            <a:off x="9464040" y="6547104"/>
            <a:ext cx="221284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80" dirty="0">
                <a:solidFill>
                  <a:srgbClr val="D6E3F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Consultora AVANZA2</a:t>
            </a:r>
            <a:endParaRPr lang="en-US" sz="78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563819"/>
            <a:ext cx="51115" cy="90434"/>
          </a:xfrm>
          <a:prstGeom prst="rect">
            <a:avLst/>
          </a:prstGeom>
          <a:solidFill>
            <a:srgbClr val="64707D"/>
          </a:solidFill>
          <a:ln w="12700">
            <a:solidFill>
              <a:srgbClr val="64707D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93354" y="485181"/>
            <a:ext cx="51115" cy="169073"/>
          </a:xfrm>
          <a:prstGeom prst="rect">
            <a:avLst/>
          </a:prstGeom>
          <a:solidFill>
            <a:srgbClr val="008F9D"/>
          </a:solidFill>
          <a:ln w="12700">
            <a:solidFill>
              <a:srgbClr val="008F9D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683788" y="390815"/>
            <a:ext cx="51115" cy="263439"/>
          </a:xfrm>
          <a:prstGeom prst="rect">
            <a:avLst/>
          </a:prstGeom>
          <a:solidFill>
            <a:srgbClr val="063778"/>
          </a:solidFill>
          <a:ln w="12700">
            <a:solidFill>
              <a:srgbClr val="063778"/>
            </a:solidFill>
            <a:prstDash val="solid"/>
          </a:ln>
        </p:spPr>
      </p:sp>
      <p:sp>
        <p:nvSpPr>
          <p:cNvPr id="6" name="Shape 3"/>
          <p:cNvSpPr/>
          <p:nvPr/>
        </p:nvSpPr>
        <p:spPr>
          <a:xfrm rot="19800000">
            <a:off x="493776" y="374904"/>
            <a:ext cx="353873" cy="55047"/>
          </a:xfrm>
          <a:prstGeom prst="parallelogram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856793" y="301752"/>
            <a:ext cx="1097280" cy="1280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50" b="1" dirty="0">
                <a:solidFill>
                  <a:srgbClr val="C8D0DC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CONSULTORA</a:t>
            </a:r>
            <a:endParaRPr lang="en-US" sz="550" dirty="0"/>
          </a:p>
        </p:txBody>
      </p:sp>
      <p:sp>
        <p:nvSpPr>
          <p:cNvPr id="8" name="Text 5"/>
          <p:cNvSpPr/>
          <p:nvPr/>
        </p:nvSpPr>
        <p:spPr>
          <a:xfrm>
            <a:off x="856793" y="429768"/>
            <a:ext cx="105156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AVANZA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1789481" y="429768"/>
            <a:ext cx="201168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2</a:t>
            </a:r>
            <a:endParaRPr lang="en-US" sz="1500" dirty="0"/>
          </a:p>
        </p:txBody>
      </p:sp>
      <p:sp>
        <p:nvSpPr>
          <p:cNvPr id="10" name="Shape 7"/>
          <p:cNvSpPr/>
          <p:nvPr/>
        </p:nvSpPr>
        <p:spPr>
          <a:xfrm>
            <a:off x="9217152" y="384048"/>
            <a:ext cx="2331720" cy="310896"/>
          </a:xfrm>
          <a:prstGeom prst="roundRect">
            <a:avLst>
              <a:gd name="adj" fmla="val 35294"/>
            </a:avLst>
          </a:prstGeom>
          <a:solidFill>
            <a:srgbClr val="00C9D8">
              <a:alpha val="14000"/>
            </a:srgbClr>
          </a:solidFill>
          <a:ln w="12700">
            <a:solidFill>
              <a:srgbClr val="00C9D8">
                <a:alpha val="55000"/>
              </a:srgbClr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9336024" y="470916"/>
            <a:ext cx="2103120" cy="1188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3EE7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WEB READY GRAPHIC</a:t>
            </a:r>
            <a:endParaRPr lang="en-US" sz="750" dirty="0"/>
          </a:p>
        </p:txBody>
      </p:sp>
      <p:sp>
        <p:nvSpPr>
          <p:cNvPr id="12" name="Text 9"/>
          <p:cNvSpPr/>
          <p:nvPr/>
        </p:nvSpPr>
        <p:spPr>
          <a:xfrm>
            <a:off x="658368" y="914400"/>
            <a:ext cx="4572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MICA INTELLIGENCE</a:t>
            </a:r>
            <a:endParaRPr lang="en-US" sz="850" dirty="0"/>
          </a:p>
        </p:txBody>
      </p:sp>
      <p:sp>
        <p:nvSpPr>
          <p:cNvPr id="13" name="Text 10"/>
          <p:cNvSpPr/>
          <p:nvPr/>
        </p:nvSpPr>
        <p:spPr>
          <a:xfrm>
            <a:off x="640080" y="1216152"/>
            <a:ext cx="6949440" cy="9144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IA aplicada al monitoreo contractual</a:t>
            </a:r>
            <a:endParaRPr lang="en-US" sz="3200" dirty="0"/>
          </a:p>
        </p:txBody>
      </p:sp>
      <p:sp>
        <p:nvSpPr>
          <p:cNvPr id="14" name="Text 11"/>
          <p:cNvSpPr/>
          <p:nvPr/>
        </p:nvSpPr>
        <p:spPr>
          <a:xfrm>
            <a:off x="658368" y="1938528"/>
            <a:ext cx="6949440" cy="6583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7E4F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Una capa de inteligencia para resumir, anticipar riesgos y recomendar acciones por rol.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804672" y="3063240"/>
            <a:ext cx="2011680" cy="265176"/>
          </a:xfrm>
          <a:prstGeom prst="roundRect">
            <a:avLst>
              <a:gd name="adj" fmla="val 37931"/>
            </a:avLst>
          </a:prstGeom>
          <a:solidFill>
            <a:srgbClr val="00C9D8">
              <a:alpha val="12000"/>
            </a:srgbClr>
          </a:solidFill>
          <a:ln w="12700">
            <a:solidFill>
              <a:srgbClr val="00C9D8">
                <a:alpha val="45000"/>
              </a:srgbClr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868680" y="3137489"/>
            <a:ext cx="1883664" cy="1325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8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Documentos</a:t>
            </a:r>
            <a:endParaRPr lang="en-US" sz="780" dirty="0"/>
          </a:p>
        </p:txBody>
      </p:sp>
      <p:sp>
        <p:nvSpPr>
          <p:cNvPr id="17" name="Shape 14"/>
          <p:cNvSpPr/>
          <p:nvPr/>
        </p:nvSpPr>
        <p:spPr>
          <a:xfrm>
            <a:off x="804672" y="3483864"/>
            <a:ext cx="2011680" cy="265176"/>
          </a:xfrm>
          <a:prstGeom prst="roundRect">
            <a:avLst>
              <a:gd name="adj" fmla="val 37931"/>
            </a:avLst>
          </a:prstGeom>
          <a:solidFill>
            <a:srgbClr val="00C9D8">
              <a:alpha val="12000"/>
            </a:srgbClr>
          </a:solidFill>
          <a:ln w="12700">
            <a:solidFill>
              <a:srgbClr val="00C9D8">
                <a:alpha val="45000"/>
              </a:srgbClr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868680" y="3558113"/>
            <a:ext cx="1883664" cy="1325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8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Datos operacionales</a:t>
            </a:r>
            <a:endParaRPr lang="en-US" sz="780" dirty="0"/>
          </a:p>
        </p:txBody>
      </p:sp>
      <p:sp>
        <p:nvSpPr>
          <p:cNvPr id="19" name="Shape 16"/>
          <p:cNvSpPr/>
          <p:nvPr/>
        </p:nvSpPr>
        <p:spPr>
          <a:xfrm>
            <a:off x="804672" y="3904488"/>
            <a:ext cx="2011680" cy="265176"/>
          </a:xfrm>
          <a:prstGeom prst="roundRect">
            <a:avLst>
              <a:gd name="adj" fmla="val 37931"/>
            </a:avLst>
          </a:prstGeom>
          <a:solidFill>
            <a:srgbClr val="00C9D8">
              <a:alpha val="12000"/>
            </a:srgbClr>
          </a:solidFill>
          <a:ln w="12700">
            <a:solidFill>
              <a:srgbClr val="00C9D8">
                <a:alpha val="45000"/>
              </a:srgbClr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868680" y="3978737"/>
            <a:ext cx="1883664" cy="1325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8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Indicadores</a:t>
            </a:r>
            <a:endParaRPr lang="en-US" sz="780" dirty="0"/>
          </a:p>
        </p:txBody>
      </p:sp>
      <p:sp>
        <p:nvSpPr>
          <p:cNvPr id="21" name="Shape 18"/>
          <p:cNvSpPr/>
          <p:nvPr/>
        </p:nvSpPr>
        <p:spPr>
          <a:xfrm>
            <a:off x="804672" y="4325112"/>
            <a:ext cx="2011680" cy="265176"/>
          </a:xfrm>
          <a:prstGeom prst="roundRect">
            <a:avLst>
              <a:gd name="adj" fmla="val 37931"/>
            </a:avLst>
          </a:prstGeom>
          <a:solidFill>
            <a:srgbClr val="00C9D8">
              <a:alpha val="12000"/>
            </a:srgbClr>
          </a:solidFill>
          <a:ln w="12700">
            <a:solidFill>
              <a:srgbClr val="00C9D8">
                <a:alpha val="45000"/>
              </a:srgbClr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868680" y="4399361"/>
            <a:ext cx="1883664" cy="1325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8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Riesgos</a:t>
            </a:r>
            <a:endParaRPr lang="en-US" sz="780" dirty="0"/>
          </a:p>
        </p:txBody>
      </p:sp>
      <p:sp>
        <p:nvSpPr>
          <p:cNvPr id="23" name="Shape 20"/>
          <p:cNvSpPr/>
          <p:nvPr/>
        </p:nvSpPr>
        <p:spPr>
          <a:xfrm>
            <a:off x="2907792" y="3675888"/>
            <a:ext cx="1005840" cy="0"/>
          </a:xfrm>
          <a:prstGeom prst="line">
            <a:avLst/>
          </a:prstGeom>
          <a:noFill/>
          <a:ln w="12700">
            <a:solidFill>
              <a:srgbClr val="2EDBEA">
                <a:alpha val="55000"/>
              </a:srgbClr>
            </a:solidFill>
            <a:prstDash val="solid"/>
            <a:headEnd type="none"/>
            <a:tailEnd type="triangle"/>
          </a:ln>
        </p:spPr>
      </p:sp>
      <p:sp>
        <p:nvSpPr>
          <p:cNvPr id="24" name="Shape 21"/>
          <p:cNvSpPr/>
          <p:nvPr/>
        </p:nvSpPr>
        <p:spPr>
          <a:xfrm>
            <a:off x="4041648" y="2788920"/>
            <a:ext cx="2834640" cy="1874520"/>
          </a:xfrm>
          <a:prstGeom prst="roundRect">
            <a:avLst>
              <a:gd name="adj" fmla="val 8293"/>
            </a:avLst>
          </a:prstGeom>
          <a:solidFill>
            <a:srgbClr val="071B33">
              <a:alpha val="95000"/>
            </a:srgbClr>
          </a:solidFill>
          <a:ln w="12700">
            <a:solidFill>
              <a:srgbClr val="2EDBEA">
                <a:alpha val="65000"/>
              </a:srgbClr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4462272" y="3264408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MICA</a:t>
            </a:r>
            <a:endParaRPr lang="en-US" sz="2100" dirty="0"/>
          </a:p>
          <a:p>
            <a:pPr algn="ctr"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INTELLIGENCE</a:t>
            </a:r>
            <a:endParaRPr lang="en-US" sz="2100" dirty="0"/>
          </a:p>
        </p:txBody>
      </p:sp>
      <p:sp>
        <p:nvSpPr>
          <p:cNvPr id="26" name="Text 23"/>
          <p:cNvSpPr/>
          <p:nvPr/>
        </p:nvSpPr>
        <p:spPr>
          <a:xfrm>
            <a:off x="4407408" y="3986784"/>
            <a:ext cx="2057400" cy="1280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IA contractual + reglas de negocio</a:t>
            </a:r>
            <a:endParaRPr lang="en-US" sz="850" dirty="0"/>
          </a:p>
        </p:txBody>
      </p:sp>
      <p:sp>
        <p:nvSpPr>
          <p:cNvPr id="27" name="Shape 24"/>
          <p:cNvSpPr/>
          <p:nvPr/>
        </p:nvSpPr>
        <p:spPr>
          <a:xfrm>
            <a:off x="7004304" y="3675888"/>
            <a:ext cx="813816" cy="0"/>
          </a:xfrm>
          <a:prstGeom prst="line">
            <a:avLst/>
          </a:prstGeom>
          <a:noFill/>
          <a:ln w="12700">
            <a:solidFill>
              <a:srgbClr val="2EDBEA">
                <a:alpha val="55000"/>
              </a:srgbClr>
            </a:solidFill>
            <a:prstDash val="solid"/>
            <a:headEnd type="none"/>
            <a:tailEnd type="triangle"/>
          </a:ln>
        </p:spPr>
      </p:sp>
      <p:sp>
        <p:nvSpPr>
          <p:cNvPr id="28" name="Shape 25"/>
          <p:cNvSpPr/>
          <p:nvPr/>
        </p:nvSpPr>
        <p:spPr>
          <a:xfrm>
            <a:off x="7973568" y="2971800"/>
            <a:ext cx="2331720" cy="265176"/>
          </a:xfrm>
          <a:prstGeom prst="roundRect">
            <a:avLst>
              <a:gd name="adj" fmla="val 37931"/>
            </a:avLst>
          </a:prstGeom>
          <a:solidFill>
            <a:srgbClr val="40D99B">
              <a:alpha val="12000"/>
            </a:srgbClr>
          </a:solidFill>
          <a:ln w="12700">
            <a:solidFill>
              <a:srgbClr val="40D99B">
                <a:alpha val="45000"/>
              </a:srgbClr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8037576" y="3046049"/>
            <a:ext cx="2203704" cy="1325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8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Recomendaciones</a:t>
            </a:r>
            <a:endParaRPr lang="en-US" sz="780" dirty="0"/>
          </a:p>
        </p:txBody>
      </p:sp>
      <p:sp>
        <p:nvSpPr>
          <p:cNvPr id="30" name="Shape 27"/>
          <p:cNvSpPr/>
          <p:nvPr/>
        </p:nvSpPr>
        <p:spPr>
          <a:xfrm>
            <a:off x="7973568" y="3401568"/>
            <a:ext cx="2331720" cy="265176"/>
          </a:xfrm>
          <a:prstGeom prst="roundRect">
            <a:avLst>
              <a:gd name="adj" fmla="val 37931"/>
            </a:avLst>
          </a:prstGeom>
          <a:solidFill>
            <a:srgbClr val="E0A62D">
              <a:alpha val="12000"/>
            </a:srgbClr>
          </a:solidFill>
          <a:ln w="12700">
            <a:solidFill>
              <a:srgbClr val="E0A62D">
                <a:alpha val="45000"/>
              </a:srgbClr>
            </a:solidFill>
            <a:prstDash val="solid"/>
          </a:ln>
        </p:spPr>
      </p:sp>
      <p:sp>
        <p:nvSpPr>
          <p:cNvPr id="31" name="Text 28"/>
          <p:cNvSpPr/>
          <p:nvPr/>
        </p:nvSpPr>
        <p:spPr>
          <a:xfrm>
            <a:off x="8037576" y="3475817"/>
            <a:ext cx="2203704" cy="1325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8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Reporte comité</a:t>
            </a:r>
            <a:endParaRPr lang="en-US" sz="780" dirty="0"/>
          </a:p>
        </p:txBody>
      </p:sp>
      <p:sp>
        <p:nvSpPr>
          <p:cNvPr id="32" name="Shape 29"/>
          <p:cNvSpPr/>
          <p:nvPr/>
        </p:nvSpPr>
        <p:spPr>
          <a:xfrm>
            <a:off x="7973568" y="3831336"/>
            <a:ext cx="2331720" cy="265176"/>
          </a:xfrm>
          <a:prstGeom prst="roundRect">
            <a:avLst>
              <a:gd name="adj" fmla="val 37931"/>
            </a:avLst>
          </a:prstGeom>
          <a:solidFill>
            <a:srgbClr val="40D99B">
              <a:alpha val="12000"/>
            </a:srgbClr>
          </a:solidFill>
          <a:ln w="12700">
            <a:solidFill>
              <a:srgbClr val="40D99B">
                <a:alpha val="45000"/>
              </a:srgbClr>
            </a:solidFill>
            <a:prstDash val="solid"/>
          </a:ln>
        </p:spPr>
      </p:sp>
      <p:sp>
        <p:nvSpPr>
          <p:cNvPr id="33" name="Text 30"/>
          <p:cNvSpPr/>
          <p:nvPr/>
        </p:nvSpPr>
        <p:spPr>
          <a:xfrm>
            <a:off x="8037576" y="3905585"/>
            <a:ext cx="2203704" cy="1325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8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Asistente contractual</a:t>
            </a:r>
            <a:endParaRPr lang="en-US" sz="780" dirty="0"/>
          </a:p>
        </p:txBody>
      </p:sp>
      <p:sp>
        <p:nvSpPr>
          <p:cNvPr id="34" name="Shape 31"/>
          <p:cNvSpPr/>
          <p:nvPr/>
        </p:nvSpPr>
        <p:spPr>
          <a:xfrm>
            <a:off x="7973568" y="4261104"/>
            <a:ext cx="2331720" cy="265176"/>
          </a:xfrm>
          <a:prstGeom prst="roundRect">
            <a:avLst>
              <a:gd name="adj" fmla="val 37931"/>
            </a:avLst>
          </a:prstGeom>
          <a:solidFill>
            <a:srgbClr val="40D99B">
              <a:alpha val="12000"/>
            </a:srgbClr>
          </a:solidFill>
          <a:ln w="12700">
            <a:solidFill>
              <a:srgbClr val="40D99B">
                <a:alpha val="45000"/>
              </a:srgbClr>
            </a:solidFill>
            <a:prstDash val="solid"/>
          </a:ln>
        </p:spPr>
      </p:sp>
      <p:sp>
        <p:nvSpPr>
          <p:cNvPr id="35" name="Text 32"/>
          <p:cNvSpPr/>
          <p:nvPr/>
        </p:nvSpPr>
        <p:spPr>
          <a:xfrm>
            <a:off x="8037576" y="4335353"/>
            <a:ext cx="2203704" cy="1325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8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QA documental</a:t>
            </a:r>
            <a:endParaRPr lang="en-US" sz="780" dirty="0"/>
          </a:p>
        </p:txBody>
      </p:sp>
      <p:sp>
        <p:nvSpPr>
          <p:cNvPr id="36" name="Shape 33"/>
          <p:cNvSpPr/>
          <p:nvPr/>
        </p:nvSpPr>
        <p:spPr>
          <a:xfrm>
            <a:off x="1243584" y="5166360"/>
            <a:ext cx="2743200" cy="713232"/>
          </a:xfrm>
          <a:prstGeom prst="roundRect">
            <a:avLst>
              <a:gd name="adj" fmla="val 21795"/>
            </a:avLst>
          </a:prstGeom>
          <a:solidFill>
            <a:srgbClr val="071B33">
              <a:alpha val="91000"/>
            </a:srgbClr>
          </a:solidFill>
          <a:ln w="12700">
            <a:solidFill>
              <a:srgbClr val="2EDBEA">
                <a:alpha val="38000"/>
              </a:srgbClr>
            </a:solidFill>
            <a:prstDash val="solid"/>
          </a:ln>
        </p:spPr>
      </p:sp>
      <p:sp>
        <p:nvSpPr>
          <p:cNvPr id="37" name="Text 34"/>
          <p:cNvSpPr/>
          <p:nvPr/>
        </p:nvSpPr>
        <p:spPr>
          <a:xfrm>
            <a:off x="1444752" y="5367528"/>
            <a:ext cx="2331720" cy="1463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0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Lectura inteligente</a:t>
            </a:r>
            <a:endParaRPr lang="en-US" sz="1000" dirty="0"/>
          </a:p>
        </p:txBody>
      </p:sp>
      <p:sp>
        <p:nvSpPr>
          <p:cNvPr id="38" name="Text 35"/>
          <p:cNvSpPr/>
          <p:nvPr/>
        </p:nvSpPr>
        <p:spPr>
          <a:xfrm>
            <a:off x="1444752" y="5632704"/>
            <a:ext cx="2331720" cy="10972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750" dirty="0">
                <a:solidFill>
                  <a:srgbClr val="B9C6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cláusulas, multas, obligaciones</a:t>
            </a:r>
            <a:endParaRPr lang="en-US" sz="750" dirty="0"/>
          </a:p>
        </p:txBody>
      </p:sp>
      <p:sp>
        <p:nvSpPr>
          <p:cNvPr id="39" name="Shape 36"/>
          <p:cNvSpPr/>
          <p:nvPr/>
        </p:nvSpPr>
        <p:spPr>
          <a:xfrm>
            <a:off x="4489704" y="5166360"/>
            <a:ext cx="2743200" cy="713232"/>
          </a:xfrm>
          <a:prstGeom prst="roundRect">
            <a:avLst>
              <a:gd name="adj" fmla="val 21795"/>
            </a:avLst>
          </a:prstGeom>
          <a:solidFill>
            <a:srgbClr val="071B33">
              <a:alpha val="91000"/>
            </a:srgbClr>
          </a:solidFill>
          <a:ln w="12700">
            <a:solidFill>
              <a:srgbClr val="2EDBEA">
                <a:alpha val="38000"/>
              </a:srgbClr>
            </a:solidFill>
            <a:prstDash val="solid"/>
          </a:ln>
        </p:spPr>
      </p:sp>
      <p:sp>
        <p:nvSpPr>
          <p:cNvPr id="40" name="Text 37"/>
          <p:cNvSpPr/>
          <p:nvPr/>
        </p:nvSpPr>
        <p:spPr>
          <a:xfrm>
            <a:off x="4690872" y="5367528"/>
            <a:ext cx="2331720" cy="1463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0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Score predictivo</a:t>
            </a:r>
            <a:endParaRPr lang="en-US" sz="1000" dirty="0"/>
          </a:p>
        </p:txBody>
      </p:sp>
      <p:sp>
        <p:nvSpPr>
          <p:cNvPr id="41" name="Text 38"/>
          <p:cNvSpPr/>
          <p:nvPr/>
        </p:nvSpPr>
        <p:spPr>
          <a:xfrm>
            <a:off x="4690872" y="5632704"/>
            <a:ext cx="2331720" cy="10972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750" dirty="0">
                <a:solidFill>
                  <a:srgbClr val="B9C6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contratos rojos, amarillos, verdes</a:t>
            </a:r>
            <a:endParaRPr lang="en-US" sz="750" dirty="0"/>
          </a:p>
        </p:txBody>
      </p:sp>
      <p:sp>
        <p:nvSpPr>
          <p:cNvPr id="42" name="Shape 39"/>
          <p:cNvSpPr/>
          <p:nvPr/>
        </p:nvSpPr>
        <p:spPr>
          <a:xfrm>
            <a:off x="7735824" y="5166360"/>
            <a:ext cx="2743200" cy="713232"/>
          </a:xfrm>
          <a:prstGeom prst="roundRect">
            <a:avLst>
              <a:gd name="adj" fmla="val 21795"/>
            </a:avLst>
          </a:prstGeom>
          <a:solidFill>
            <a:srgbClr val="071B33">
              <a:alpha val="91000"/>
            </a:srgbClr>
          </a:solidFill>
          <a:ln w="12700">
            <a:solidFill>
              <a:srgbClr val="2EDBEA">
                <a:alpha val="38000"/>
              </a:srgbClr>
            </a:solidFill>
            <a:prstDash val="solid"/>
          </a:ln>
        </p:spPr>
      </p:sp>
      <p:sp>
        <p:nvSpPr>
          <p:cNvPr id="43" name="Text 40"/>
          <p:cNvSpPr/>
          <p:nvPr/>
        </p:nvSpPr>
        <p:spPr>
          <a:xfrm>
            <a:off x="7936992" y="5367528"/>
            <a:ext cx="2331720" cy="1463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0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Alertas recomendadas</a:t>
            </a:r>
            <a:endParaRPr lang="en-US" sz="1000" dirty="0"/>
          </a:p>
        </p:txBody>
      </p:sp>
      <p:sp>
        <p:nvSpPr>
          <p:cNvPr id="44" name="Text 41"/>
          <p:cNvSpPr/>
          <p:nvPr/>
        </p:nvSpPr>
        <p:spPr>
          <a:xfrm>
            <a:off x="7936992" y="5632704"/>
            <a:ext cx="2331720" cy="10972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750" dirty="0">
                <a:solidFill>
                  <a:srgbClr val="B9C6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acciones concretas por rol</a:t>
            </a:r>
            <a:endParaRPr lang="en-US" sz="750" dirty="0"/>
          </a:p>
        </p:txBody>
      </p:sp>
      <p:sp>
        <p:nvSpPr>
          <p:cNvPr id="45" name="Shape 42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EDBEA">
                <a:alpha val="28000"/>
              </a:srgbClr>
            </a:solidFill>
            <a:prstDash val="solid"/>
          </a:ln>
        </p:spPr>
      </p:sp>
      <p:sp>
        <p:nvSpPr>
          <p:cNvPr id="46" name="Text 43"/>
          <p:cNvSpPr/>
          <p:nvPr/>
        </p:nvSpPr>
        <p:spPr>
          <a:xfrm>
            <a:off x="530352" y="6547104"/>
            <a:ext cx="5029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80" dirty="0">
                <a:solidFill>
                  <a:srgbClr val="D6E3F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MICA Intelligence | IA aplicada</a:t>
            </a:r>
            <a:endParaRPr lang="en-US" sz="780" dirty="0"/>
          </a:p>
        </p:txBody>
      </p:sp>
      <p:sp>
        <p:nvSpPr>
          <p:cNvPr id="47" name="Text 44"/>
          <p:cNvSpPr/>
          <p:nvPr/>
        </p:nvSpPr>
        <p:spPr>
          <a:xfrm>
            <a:off x="9464040" y="6547104"/>
            <a:ext cx="221284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80" dirty="0">
                <a:solidFill>
                  <a:srgbClr val="D6E3F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Consultora AVANZA2</a:t>
            </a:r>
            <a:endParaRPr lang="en-US" sz="78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563819"/>
            <a:ext cx="51115" cy="90434"/>
          </a:xfrm>
          <a:prstGeom prst="rect">
            <a:avLst/>
          </a:prstGeom>
          <a:solidFill>
            <a:srgbClr val="64707D"/>
          </a:solidFill>
          <a:ln w="12700">
            <a:solidFill>
              <a:srgbClr val="64707D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93354" y="485181"/>
            <a:ext cx="51115" cy="169073"/>
          </a:xfrm>
          <a:prstGeom prst="rect">
            <a:avLst/>
          </a:prstGeom>
          <a:solidFill>
            <a:srgbClr val="008F9D"/>
          </a:solidFill>
          <a:ln w="12700">
            <a:solidFill>
              <a:srgbClr val="008F9D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683788" y="390815"/>
            <a:ext cx="51115" cy="263439"/>
          </a:xfrm>
          <a:prstGeom prst="rect">
            <a:avLst/>
          </a:prstGeom>
          <a:solidFill>
            <a:srgbClr val="063778"/>
          </a:solidFill>
          <a:ln w="12700">
            <a:solidFill>
              <a:srgbClr val="063778"/>
            </a:solidFill>
            <a:prstDash val="solid"/>
          </a:ln>
        </p:spPr>
      </p:sp>
      <p:sp>
        <p:nvSpPr>
          <p:cNvPr id="6" name="Shape 3"/>
          <p:cNvSpPr/>
          <p:nvPr/>
        </p:nvSpPr>
        <p:spPr>
          <a:xfrm rot="19800000">
            <a:off x="493776" y="374904"/>
            <a:ext cx="353873" cy="55047"/>
          </a:xfrm>
          <a:prstGeom prst="parallelogram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856793" y="301752"/>
            <a:ext cx="1097280" cy="1280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50" b="1" dirty="0">
                <a:solidFill>
                  <a:srgbClr val="C8D0DC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CONSULTORA</a:t>
            </a:r>
            <a:endParaRPr lang="en-US" sz="550" dirty="0"/>
          </a:p>
        </p:txBody>
      </p:sp>
      <p:sp>
        <p:nvSpPr>
          <p:cNvPr id="8" name="Text 5"/>
          <p:cNvSpPr/>
          <p:nvPr/>
        </p:nvSpPr>
        <p:spPr>
          <a:xfrm>
            <a:off x="856793" y="429768"/>
            <a:ext cx="105156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AVANZA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1789481" y="429768"/>
            <a:ext cx="201168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2</a:t>
            </a:r>
            <a:endParaRPr lang="en-US" sz="1500" dirty="0"/>
          </a:p>
        </p:txBody>
      </p:sp>
      <p:sp>
        <p:nvSpPr>
          <p:cNvPr id="10" name="Shape 7"/>
          <p:cNvSpPr/>
          <p:nvPr/>
        </p:nvSpPr>
        <p:spPr>
          <a:xfrm>
            <a:off x="9217152" y="384048"/>
            <a:ext cx="2331720" cy="310896"/>
          </a:xfrm>
          <a:prstGeom prst="roundRect">
            <a:avLst>
              <a:gd name="adj" fmla="val 35294"/>
            </a:avLst>
          </a:prstGeom>
          <a:solidFill>
            <a:srgbClr val="00C9D8">
              <a:alpha val="14000"/>
            </a:srgbClr>
          </a:solidFill>
          <a:ln w="12700">
            <a:solidFill>
              <a:srgbClr val="00C9D8">
                <a:alpha val="55000"/>
              </a:srgbClr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9336024" y="470916"/>
            <a:ext cx="2103120" cy="1188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3EE7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WEB READY GRAPHIC</a:t>
            </a:r>
            <a:endParaRPr lang="en-US" sz="750" dirty="0"/>
          </a:p>
        </p:txBody>
      </p:sp>
      <p:sp>
        <p:nvSpPr>
          <p:cNvPr id="12" name="Text 9"/>
          <p:cNvSpPr/>
          <p:nvPr/>
        </p:nvSpPr>
        <p:spPr>
          <a:xfrm>
            <a:off x="658368" y="914400"/>
            <a:ext cx="4572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PANTALLAS CON VALOR</a:t>
            </a:r>
            <a:endParaRPr lang="en-US" sz="850" dirty="0"/>
          </a:p>
        </p:txBody>
      </p:sp>
      <p:sp>
        <p:nvSpPr>
          <p:cNvPr id="13" name="Text 10"/>
          <p:cNvSpPr/>
          <p:nvPr/>
        </p:nvSpPr>
        <p:spPr>
          <a:xfrm>
            <a:off x="640080" y="1216152"/>
            <a:ext cx="7680960" cy="9144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1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Cada pantalla se presenta como un caso de negocio</a:t>
            </a:r>
            <a:endParaRPr lang="en-US" sz="3100" dirty="0"/>
          </a:p>
        </p:txBody>
      </p:sp>
      <p:sp>
        <p:nvSpPr>
          <p:cNvPr id="14" name="Text 11"/>
          <p:cNvSpPr/>
          <p:nvPr/>
        </p:nvSpPr>
        <p:spPr>
          <a:xfrm>
            <a:off x="658368" y="1938528"/>
            <a:ext cx="7315200" cy="6583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7E4F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No se muestra una captura: se explica qué controla, qué riesgo reduce y qué decisión habilita.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822960" y="2816352"/>
            <a:ext cx="4663440" cy="2423160"/>
          </a:xfrm>
          <a:prstGeom prst="roundRect">
            <a:avLst>
              <a:gd name="adj" fmla="val 6415"/>
            </a:avLst>
          </a:prstGeom>
          <a:solidFill>
            <a:srgbClr val="071B33">
              <a:alpha val="90000"/>
            </a:srgbClr>
          </a:solidFill>
          <a:ln w="12700">
            <a:solidFill>
              <a:srgbClr val="2EDBEA">
                <a:alpha val="40000"/>
              </a:srgbClr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1143000" y="3090672"/>
            <a:ext cx="32918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Ficha 360° del contrato</a:t>
            </a:r>
            <a:endParaRPr lang="en-US" sz="1600" dirty="0"/>
          </a:p>
        </p:txBody>
      </p:sp>
      <p:sp>
        <p:nvSpPr>
          <p:cNvPr id="17" name="Shape 14"/>
          <p:cNvSpPr/>
          <p:nvPr/>
        </p:nvSpPr>
        <p:spPr>
          <a:xfrm>
            <a:off x="1124712" y="3703320"/>
            <a:ext cx="822960" cy="658368"/>
          </a:xfrm>
          <a:prstGeom prst="roundRect">
            <a:avLst>
              <a:gd name="adj" fmla="val 23611"/>
            </a:avLst>
          </a:prstGeom>
          <a:solidFill>
            <a:srgbClr val="071B33">
              <a:alpha val="90000"/>
            </a:srgbClr>
          </a:solidFill>
          <a:ln w="12700">
            <a:solidFill>
              <a:srgbClr val="2EDBEA">
                <a:alpha val="35000"/>
              </a:srgbClr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1197864" y="3813048"/>
            <a:ext cx="67665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40D99B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82%</a:t>
            </a:r>
            <a:endParaRPr lang="en-US" sz="1800" dirty="0"/>
          </a:p>
        </p:txBody>
      </p:sp>
      <p:sp>
        <p:nvSpPr>
          <p:cNvPr id="19" name="Text 16"/>
          <p:cNvSpPr/>
          <p:nvPr/>
        </p:nvSpPr>
        <p:spPr>
          <a:xfrm>
            <a:off x="1197864" y="4142232"/>
            <a:ext cx="676656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750" dirty="0">
                <a:solidFill>
                  <a:srgbClr val="B9C6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KPI</a:t>
            </a:r>
            <a:endParaRPr lang="en-US" sz="750" dirty="0"/>
          </a:p>
        </p:txBody>
      </p:sp>
      <p:sp>
        <p:nvSpPr>
          <p:cNvPr id="20" name="Shape 17"/>
          <p:cNvSpPr/>
          <p:nvPr/>
        </p:nvSpPr>
        <p:spPr>
          <a:xfrm>
            <a:off x="2130552" y="3703320"/>
            <a:ext cx="822960" cy="658368"/>
          </a:xfrm>
          <a:prstGeom prst="roundRect">
            <a:avLst>
              <a:gd name="adj" fmla="val 23611"/>
            </a:avLst>
          </a:prstGeom>
          <a:solidFill>
            <a:srgbClr val="071B33">
              <a:alpha val="90000"/>
            </a:srgbClr>
          </a:solidFill>
          <a:ln w="12700">
            <a:solidFill>
              <a:srgbClr val="2EDBEA">
                <a:alpha val="35000"/>
              </a:srgbClr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2203704" y="3813048"/>
            <a:ext cx="67665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71%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2203704" y="4142232"/>
            <a:ext cx="676656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750" dirty="0">
                <a:solidFill>
                  <a:srgbClr val="B9C6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Gasto</a:t>
            </a:r>
            <a:endParaRPr lang="en-US" sz="750" dirty="0"/>
          </a:p>
        </p:txBody>
      </p:sp>
      <p:sp>
        <p:nvSpPr>
          <p:cNvPr id="23" name="Shape 20"/>
          <p:cNvSpPr/>
          <p:nvPr/>
        </p:nvSpPr>
        <p:spPr>
          <a:xfrm>
            <a:off x="3136392" y="3703320"/>
            <a:ext cx="822960" cy="658368"/>
          </a:xfrm>
          <a:prstGeom prst="roundRect">
            <a:avLst>
              <a:gd name="adj" fmla="val 23611"/>
            </a:avLst>
          </a:prstGeom>
          <a:solidFill>
            <a:srgbClr val="071B33">
              <a:alpha val="90000"/>
            </a:srgbClr>
          </a:solidFill>
          <a:ln w="12700">
            <a:solidFill>
              <a:srgbClr val="2EDBEA">
                <a:alpha val="35000"/>
              </a:srgbClr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3209544" y="3813048"/>
            <a:ext cx="67665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B84D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12</a:t>
            </a:r>
            <a:endParaRPr lang="en-US" sz="1800" dirty="0"/>
          </a:p>
        </p:txBody>
      </p:sp>
      <p:sp>
        <p:nvSpPr>
          <p:cNvPr id="25" name="Text 22"/>
          <p:cNvSpPr/>
          <p:nvPr/>
        </p:nvSpPr>
        <p:spPr>
          <a:xfrm>
            <a:off x="3209544" y="4142232"/>
            <a:ext cx="676656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750" dirty="0">
                <a:solidFill>
                  <a:srgbClr val="B9C6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Alertas</a:t>
            </a:r>
            <a:endParaRPr lang="en-US" sz="750" dirty="0"/>
          </a:p>
        </p:txBody>
      </p:sp>
      <p:sp>
        <p:nvSpPr>
          <p:cNvPr id="26" name="Shape 23"/>
          <p:cNvSpPr/>
          <p:nvPr/>
        </p:nvSpPr>
        <p:spPr>
          <a:xfrm>
            <a:off x="4142232" y="3703320"/>
            <a:ext cx="822960" cy="658368"/>
          </a:xfrm>
          <a:prstGeom prst="roundRect">
            <a:avLst>
              <a:gd name="adj" fmla="val 23611"/>
            </a:avLst>
          </a:prstGeom>
          <a:solidFill>
            <a:srgbClr val="071B33">
              <a:alpha val="90000"/>
            </a:srgbClr>
          </a:solidFill>
          <a:ln w="12700">
            <a:solidFill>
              <a:srgbClr val="2EDBEA">
                <a:alpha val="35000"/>
              </a:srgbClr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4215384" y="3813048"/>
            <a:ext cx="67665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557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A</a:t>
            </a:r>
            <a:endParaRPr lang="en-US" sz="1800" dirty="0"/>
          </a:p>
        </p:txBody>
      </p:sp>
      <p:sp>
        <p:nvSpPr>
          <p:cNvPr id="28" name="Text 25"/>
          <p:cNvSpPr/>
          <p:nvPr/>
        </p:nvSpPr>
        <p:spPr>
          <a:xfrm>
            <a:off x="4215384" y="4142232"/>
            <a:ext cx="676656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750" dirty="0">
                <a:solidFill>
                  <a:srgbClr val="B9C6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Riesgo</a:t>
            </a:r>
            <a:endParaRPr lang="en-US" sz="750" dirty="0"/>
          </a:p>
        </p:txBody>
      </p:sp>
      <p:sp>
        <p:nvSpPr>
          <p:cNvPr id="29" name="Text 26"/>
          <p:cNvSpPr/>
          <p:nvPr/>
        </p:nvSpPr>
        <p:spPr>
          <a:xfrm>
            <a:off x="1170432" y="4626864"/>
            <a:ext cx="10972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30" dirty="0">
                <a:solidFill>
                  <a:srgbClr val="EAF4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Cumplimiento</a:t>
            </a:r>
            <a:endParaRPr lang="en-US" sz="830" dirty="0"/>
          </a:p>
        </p:txBody>
      </p:sp>
      <p:sp>
        <p:nvSpPr>
          <p:cNvPr id="30" name="Shape 27"/>
          <p:cNvSpPr/>
          <p:nvPr/>
        </p:nvSpPr>
        <p:spPr>
          <a:xfrm>
            <a:off x="2359152" y="4663440"/>
            <a:ext cx="2468880" cy="109728"/>
          </a:xfrm>
          <a:prstGeom prst="roundRect">
            <a:avLst>
              <a:gd name="adj" fmla="val 33333"/>
            </a:avLst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1" name="Shape 28"/>
          <p:cNvSpPr/>
          <p:nvPr/>
        </p:nvSpPr>
        <p:spPr>
          <a:xfrm>
            <a:off x="2359152" y="4663440"/>
            <a:ext cx="2024482" cy="109728"/>
          </a:xfrm>
          <a:prstGeom prst="roundRect">
            <a:avLst>
              <a:gd name="adj" fmla="val 33333"/>
            </a:avLst>
          </a:prstGeom>
          <a:solidFill>
            <a:srgbClr val="40D99B">
              <a:alpha val="92000"/>
            </a:srgbClr>
          </a:solidFill>
          <a:ln w="12700">
            <a:solidFill>
              <a:srgbClr val="40D99B">
                <a:alpha val="0"/>
              </a:srgbClr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4901184" y="4617720"/>
            <a:ext cx="4114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40D99B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82%</a:t>
            </a:r>
            <a:endParaRPr lang="en-US" sz="800" dirty="0"/>
          </a:p>
        </p:txBody>
      </p:sp>
      <p:sp>
        <p:nvSpPr>
          <p:cNvPr id="33" name="Shape 30"/>
          <p:cNvSpPr/>
          <p:nvPr/>
        </p:nvSpPr>
        <p:spPr>
          <a:xfrm>
            <a:off x="6080760" y="2816352"/>
            <a:ext cx="4526280" cy="594360"/>
          </a:xfrm>
          <a:prstGeom prst="roundRect">
            <a:avLst>
              <a:gd name="adj" fmla="val 26154"/>
            </a:avLst>
          </a:prstGeom>
          <a:solidFill>
            <a:srgbClr val="071B33">
              <a:alpha val="90000"/>
            </a:srgbClr>
          </a:solidFill>
          <a:ln w="12700">
            <a:solidFill>
              <a:srgbClr val="2EDBEA">
                <a:alpha val="35000"/>
              </a:srgbClr>
            </a:solidFill>
            <a:prstDash val="solid"/>
          </a:ln>
        </p:spPr>
      </p:sp>
      <p:sp>
        <p:nvSpPr>
          <p:cNvPr id="34" name="Text 31"/>
          <p:cNvSpPr/>
          <p:nvPr/>
        </p:nvSpPr>
        <p:spPr>
          <a:xfrm>
            <a:off x="6327648" y="3017520"/>
            <a:ext cx="22860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1</a:t>
            </a:r>
            <a:endParaRPr lang="en-US" sz="1100" dirty="0"/>
          </a:p>
        </p:txBody>
      </p:sp>
      <p:sp>
        <p:nvSpPr>
          <p:cNvPr id="35" name="Text 32"/>
          <p:cNvSpPr/>
          <p:nvPr/>
        </p:nvSpPr>
        <p:spPr>
          <a:xfrm>
            <a:off x="6675120" y="2944368"/>
            <a:ext cx="342900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Qué controla</a:t>
            </a:r>
            <a:endParaRPr lang="en-US" sz="1050" dirty="0"/>
          </a:p>
        </p:txBody>
      </p:sp>
      <p:sp>
        <p:nvSpPr>
          <p:cNvPr id="36" name="Text 33"/>
          <p:cNvSpPr/>
          <p:nvPr/>
        </p:nvSpPr>
        <p:spPr>
          <a:xfrm>
            <a:off x="6675120" y="3154680"/>
            <a:ext cx="3429000" cy="10972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750" dirty="0">
                <a:solidFill>
                  <a:srgbClr val="B9C6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meses restantes, KPI, gasto, segmentación, alertas y tareas</a:t>
            </a:r>
            <a:endParaRPr lang="en-US" sz="750" dirty="0"/>
          </a:p>
        </p:txBody>
      </p:sp>
      <p:sp>
        <p:nvSpPr>
          <p:cNvPr id="37" name="Shape 34"/>
          <p:cNvSpPr/>
          <p:nvPr/>
        </p:nvSpPr>
        <p:spPr>
          <a:xfrm>
            <a:off x="6080760" y="3657600"/>
            <a:ext cx="4526280" cy="594360"/>
          </a:xfrm>
          <a:prstGeom prst="roundRect">
            <a:avLst>
              <a:gd name="adj" fmla="val 26154"/>
            </a:avLst>
          </a:prstGeom>
          <a:solidFill>
            <a:srgbClr val="071B33">
              <a:alpha val="90000"/>
            </a:srgbClr>
          </a:solidFill>
          <a:ln w="12700">
            <a:solidFill>
              <a:srgbClr val="2EDBEA">
                <a:alpha val="35000"/>
              </a:srgbClr>
            </a:solidFill>
            <a:prstDash val="solid"/>
          </a:ln>
        </p:spPr>
      </p:sp>
      <p:sp>
        <p:nvSpPr>
          <p:cNvPr id="38" name="Text 35"/>
          <p:cNvSpPr/>
          <p:nvPr/>
        </p:nvSpPr>
        <p:spPr>
          <a:xfrm>
            <a:off x="6327648" y="3858768"/>
            <a:ext cx="22860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2</a:t>
            </a:r>
            <a:endParaRPr lang="en-US" sz="1100" dirty="0"/>
          </a:p>
        </p:txBody>
      </p:sp>
      <p:sp>
        <p:nvSpPr>
          <p:cNvPr id="39" name="Text 36"/>
          <p:cNvSpPr/>
          <p:nvPr/>
        </p:nvSpPr>
        <p:spPr>
          <a:xfrm>
            <a:off x="6675120" y="3785616"/>
            <a:ext cx="342900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Riesgo que reduce</a:t>
            </a:r>
            <a:endParaRPr lang="en-US" sz="1050" dirty="0"/>
          </a:p>
        </p:txBody>
      </p:sp>
      <p:sp>
        <p:nvSpPr>
          <p:cNvPr id="40" name="Text 37"/>
          <p:cNvSpPr/>
          <p:nvPr/>
        </p:nvSpPr>
        <p:spPr>
          <a:xfrm>
            <a:off x="6675120" y="3995928"/>
            <a:ext cx="3429000" cy="10972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750" dirty="0">
                <a:solidFill>
                  <a:srgbClr val="B9C6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vencimientos no gestionados, sobregasto y brechas del contratista</a:t>
            </a:r>
            <a:endParaRPr lang="en-US" sz="750" dirty="0"/>
          </a:p>
        </p:txBody>
      </p:sp>
      <p:sp>
        <p:nvSpPr>
          <p:cNvPr id="41" name="Shape 38"/>
          <p:cNvSpPr/>
          <p:nvPr/>
        </p:nvSpPr>
        <p:spPr>
          <a:xfrm>
            <a:off x="6080760" y="4498848"/>
            <a:ext cx="4526280" cy="594360"/>
          </a:xfrm>
          <a:prstGeom prst="roundRect">
            <a:avLst>
              <a:gd name="adj" fmla="val 26154"/>
            </a:avLst>
          </a:prstGeom>
          <a:solidFill>
            <a:srgbClr val="071B33">
              <a:alpha val="90000"/>
            </a:srgbClr>
          </a:solidFill>
          <a:ln w="12700">
            <a:solidFill>
              <a:srgbClr val="2EDBEA">
                <a:alpha val="35000"/>
              </a:srgbClr>
            </a:solidFill>
            <a:prstDash val="solid"/>
          </a:ln>
        </p:spPr>
      </p:sp>
      <p:sp>
        <p:nvSpPr>
          <p:cNvPr id="42" name="Text 39"/>
          <p:cNvSpPr/>
          <p:nvPr/>
        </p:nvSpPr>
        <p:spPr>
          <a:xfrm>
            <a:off x="6327648" y="4700016"/>
            <a:ext cx="22860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3</a:t>
            </a:r>
            <a:endParaRPr lang="en-US" sz="1100" dirty="0"/>
          </a:p>
        </p:txBody>
      </p:sp>
      <p:sp>
        <p:nvSpPr>
          <p:cNvPr id="43" name="Text 40"/>
          <p:cNvSpPr/>
          <p:nvPr/>
        </p:nvSpPr>
        <p:spPr>
          <a:xfrm>
            <a:off x="6675120" y="4626864"/>
            <a:ext cx="342900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Beneficio ejecutivo</a:t>
            </a:r>
            <a:endParaRPr lang="en-US" sz="1050" dirty="0"/>
          </a:p>
        </p:txBody>
      </p:sp>
      <p:sp>
        <p:nvSpPr>
          <p:cNvPr id="44" name="Text 41"/>
          <p:cNvSpPr/>
          <p:nvPr/>
        </p:nvSpPr>
        <p:spPr>
          <a:xfrm>
            <a:off x="6675120" y="4837176"/>
            <a:ext cx="3429000" cy="10972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750" dirty="0">
                <a:solidFill>
                  <a:srgbClr val="B9C6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visión única para decidir acciones y priorizar contratos críticos</a:t>
            </a:r>
            <a:endParaRPr lang="en-US" sz="750" dirty="0"/>
          </a:p>
        </p:txBody>
      </p:sp>
      <p:sp>
        <p:nvSpPr>
          <p:cNvPr id="45" name="Shape 42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EDBEA">
                <a:alpha val="28000"/>
              </a:srgbClr>
            </a:solidFill>
            <a:prstDash val="solid"/>
          </a:ln>
        </p:spPr>
      </p:sp>
      <p:sp>
        <p:nvSpPr>
          <p:cNvPr id="46" name="Text 43"/>
          <p:cNvSpPr/>
          <p:nvPr/>
        </p:nvSpPr>
        <p:spPr>
          <a:xfrm>
            <a:off x="530352" y="6547104"/>
            <a:ext cx="5029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80" dirty="0">
                <a:solidFill>
                  <a:srgbClr val="D6E3F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MICA 360 | Storytelling de pantallas</a:t>
            </a:r>
            <a:endParaRPr lang="en-US" sz="780" dirty="0"/>
          </a:p>
        </p:txBody>
      </p:sp>
      <p:sp>
        <p:nvSpPr>
          <p:cNvPr id="47" name="Text 44"/>
          <p:cNvSpPr/>
          <p:nvPr/>
        </p:nvSpPr>
        <p:spPr>
          <a:xfrm>
            <a:off x="9464040" y="6547104"/>
            <a:ext cx="221284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80" dirty="0">
                <a:solidFill>
                  <a:srgbClr val="D6E3F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Consultora AVANZA2</a:t>
            </a:r>
            <a:endParaRPr lang="en-US" sz="78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563819"/>
            <a:ext cx="51115" cy="90434"/>
          </a:xfrm>
          <a:prstGeom prst="rect">
            <a:avLst/>
          </a:prstGeom>
          <a:solidFill>
            <a:srgbClr val="64707D"/>
          </a:solidFill>
          <a:ln w="12700">
            <a:solidFill>
              <a:srgbClr val="64707D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93354" y="485181"/>
            <a:ext cx="51115" cy="169073"/>
          </a:xfrm>
          <a:prstGeom prst="rect">
            <a:avLst/>
          </a:prstGeom>
          <a:solidFill>
            <a:srgbClr val="008F9D"/>
          </a:solidFill>
          <a:ln w="12700">
            <a:solidFill>
              <a:srgbClr val="008F9D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683788" y="390815"/>
            <a:ext cx="51115" cy="263439"/>
          </a:xfrm>
          <a:prstGeom prst="rect">
            <a:avLst/>
          </a:prstGeom>
          <a:solidFill>
            <a:srgbClr val="063778"/>
          </a:solidFill>
          <a:ln w="12700">
            <a:solidFill>
              <a:srgbClr val="063778"/>
            </a:solidFill>
            <a:prstDash val="solid"/>
          </a:ln>
        </p:spPr>
      </p:sp>
      <p:sp>
        <p:nvSpPr>
          <p:cNvPr id="6" name="Shape 3"/>
          <p:cNvSpPr/>
          <p:nvPr/>
        </p:nvSpPr>
        <p:spPr>
          <a:xfrm rot="19800000">
            <a:off x="493776" y="374904"/>
            <a:ext cx="353873" cy="55047"/>
          </a:xfrm>
          <a:prstGeom prst="parallelogram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856793" y="301752"/>
            <a:ext cx="1097280" cy="1280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50" b="1" dirty="0">
                <a:solidFill>
                  <a:srgbClr val="C8D0DC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CONSULTORA</a:t>
            </a:r>
            <a:endParaRPr lang="en-US" sz="550" dirty="0"/>
          </a:p>
        </p:txBody>
      </p:sp>
      <p:sp>
        <p:nvSpPr>
          <p:cNvPr id="8" name="Text 5"/>
          <p:cNvSpPr/>
          <p:nvPr/>
        </p:nvSpPr>
        <p:spPr>
          <a:xfrm>
            <a:off x="856793" y="429768"/>
            <a:ext cx="105156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AVANZA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1789481" y="429768"/>
            <a:ext cx="201168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2</a:t>
            </a:r>
            <a:endParaRPr lang="en-US" sz="1500" dirty="0"/>
          </a:p>
        </p:txBody>
      </p:sp>
      <p:sp>
        <p:nvSpPr>
          <p:cNvPr id="10" name="Shape 7"/>
          <p:cNvSpPr/>
          <p:nvPr/>
        </p:nvSpPr>
        <p:spPr>
          <a:xfrm>
            <a:off x="9217152" y="384048"/>
            <a:ext cx="2331720" cy="310896"/>
          </a:xfrm>
          <a:prstGeom prst="roundRect">
            <a:avLst>
              <a:gd name="adj" fmla="val 35294"/>
            </a:avLst>
          </a:prstGeom>
          <a:solidFill>
            <a:srgbClr val="00C9D8">
              <a:alpha val="14000"/>
            </a:srgbClr>
          </a:solidFill>
          <a:ln w="12700">
            <a:solidFill>
              <a:srgbClr val="00C9D8">
                <a:alpha val="55000"/>
              </a:srgbClr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9336024" y="470916"/>
            <a:ext cx="2103120" cy="1188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3EE7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WEB READY GRAPHIC</a:t>
            </a:r>
            <a:endParaRPr lang="en-US" sz="750" dirty="0"/>
          </a:p>
        </p:txBody>
      </p:sp>
      <p:sp>
        <p:nvSpPr>
          <p:cNvPr id="12" name="Text 9"/>
          <p:cNvSpPr/>
          <p:nvPr/>
        </p:nvSpPr>
        <p:spPr>
          <a:xfrm>
            <a:off x="658368" y="91440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ROADMAP SUGERIDO</a:t>
            </a:r>
            <a:endParaRPr lang="en-US" sz="850" dirty="0"/>
          </a:p>
        </p:txBody>
      </p:sp>
      <p:sp>
        <p:nvSpPr>
          <p:cNvPr id="13" name="Text 10"/>
          <p:cNvSpPr/>
          <p:nvPr/>
        </p:nvSpPr>
        <p:spPr>
          <a:xfrm>
            <a:off x="640080" y="1216152"/>
            <a:ext cx="7498080" cy="9144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1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Piloto controlado para demostrar valor rápido</a:t>
            </a:r>
            <a:endParaRPr lang="en-US" sz="3100" dirty="0"/>
          </a:p>
        </p:txBody>
      </p:sp>
      <p:sp>
        <p:nvSpPr>
          <p:cNvPr id="14" name="Text 11"/>
          <p:cNvSpPr/>
          <p:nvPr/>
        </p:nvSpPr>
        <p:spPr>
          <a:xfrm>
            <a:off x="658368" y="1938528"/>
            <a:ext cx="6858000" cy="6583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7E4F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Implementación gradual para validar datos, modelo de control y adopción antes de escalar.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1005840" y="2624328"/>
            <a:ext cx="502920" cy="502920"/>
          </a:xfrm>
          <a:prstGeom prst="ellipse">
            <a:avLst/>
          </a:prstGeom>
          <a:solidFill>
            <a:srgbClr val="00C9D8">
              <a:alpha val="92000"/>
            </a:srgbClr>
          </a:solidFill>
          <a:ln w="12700">
            <a:solidFill>
              <a:srgbClr val="00C9D8">
                <a:alpha val="65000"/>
              </a:srgbClr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1005840" y="2779776"/>
            <a:ext cx="502920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61326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01</a:t>
            </a:r>
            <a:endParaRPr lang="en-US" sz="800" dirty="0"/>
          </a:p>
        </p:txBody>
      </p:sp>
      <p:sp>
        <p:nvSpPr>
          <p:cNvPr id="17" name="Shape 14"/>
          <p:cNvSpPr/>
          <p:nvPr/>
        </p:nvSpPr>
        <p:spPr>
          <a:xfrm>
            <a:off x="594360" y="3063240"/>
            <a:ext cx="1444752" cy="786384"/>
          </a:xfrm>
          <a:prstGeom prst="roundRect">
            <a:avLst>
              <a:gd name="adj" fmla="val 19767"/>
            </a:avLst>
          </a:prstGeom>
          <a:solidFill>
            <a:srgbClr val="071B33">
              <a:alpha val="90000"/>
            </a:srgbClr>
          </a:solidFill>
          <a:ln w="12700">
            <a:solidFill>
              <a:srgbClr val="2EDBEA">
                <a:alpha val="35000"/>
              </a:srgbClr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704088" y="3227832"/>
            <a:ext cx="1234440" cy="1371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88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Diagnóstico</a:t>
            </a:r>
            <a:endParaRPr lang="en-US" sz="880" dirty="0"/>
          </a:p>
        </p:txBody>
      </p:sp>
      <p:sp>
        <p:nvSpPr>
          <p:cNvPr id="19" name="Text 16"/>
          <p:cNvSpPr/>
          <p:nvPr/>
        </p:nvSpPr>
        <p:spPr>
          <a:xfrm>
            <a:off x="704088" y="3483864"/>
            <a:ext cx="1234440" cy="1188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680" dirty="0">
                <a:solidFill>
                  <a:srgbClr val="B9C6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cartera, datos y brechas</a:t>
            </a:r>
            <a:endParaRPr lang="en-US" sz="680" dirty="0"/>
          </a:p>
        </p:txBody>
      </p:sp>
      <p:sp>
        <p:nvSpPr>
          <p:cNvPr id="20" name="Shape 17"/>
          <p:cNvSpPr/>
          <p:nvPr/>
        </p:nvSpPr>
        <p:spPr>
          <a:xfrm>
            <a:off x="2057400" y="3456432"/>
            <a:ext cx="411480" cy="694944"/>
          </a:xfrm>
          <a:prstGeom prst="line">
            <a:avLst/>
          </a:prstGeom>
          <a:noFill/>
          <a:ln w="12700">
            <a:solidFill>
              <a:srgbClr val="2EDBEA">
                <a:alpha val="55000"/>
              </a:srgbClr>
            </a:solidFill>
            <a:prstDash val="solid"/>
            <a:headEnd type="none"/>
            <a:tailEnd type="triangle"/>
          </a:ln>
        </p:spPr>
      </p:sp>
      <p:sp>
        <p:nvSpPr>
          <p:cNvPr id="21" name="Shape 18"/>
          <p:cNvSpPr/>
          <p:nvPr/>
        </p:nvSpPr>
        <p:spPr>
          <a:xfrm>
            <a:off x="2898648" y="3310128"/>
            <a:ext cx="502920" cy="502920"/>
          </a:xfrm>
          <a:prstGeom prst="ellipse">
            <a:avLst/>
          </a:prstGeom>
          <a:solidFill>
            <a:srgbClr val="00C9D8">
              <a:alpha val="92000"/>
            </a:srgbClr>
          </a:solidFill>
          <a:ln w="12700">
            <a:solidFill>
              <a:srgbClr val="00C9D8">
                <a:alpha val="65000"/>
              </a:srgbClr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2898648" y="3465576"/>
            <a:ext cx="502920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61326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02</a:t>
            </a:r>
            <a:endParaRPr lang="en-US" sz="800" dirty="0"/>
          </a:p>
        </p:txBody>
      </p:sp>
      <p:sp>
        <p:nvSpPr>
          <p:cNvPr id="23" name="Shape 20"/>
          <p:cNvSpPr/>
          <p:nvPr/>
        </p:nvSpPr>
        <p:spPr>
          <a:xfrm>
            <a:off x="2487168" y="3749040"/>
            <a:ext cx="1444752" cy="786384"/>
          </a:xfrm>
          <a:prstGeom prst="roundRect">
            <a:avLst>
              <a:gd name="adj" fmla="val 19767"/>
            </a:avLst>
          </a:prstGeom>
          <a:solidFill>
            <a:srgbClr val="071B33">
              <a:alpha val="90000"/>
            </a:srgbClr>
          </a:solidFill>
          <a:ln w="12700">
            <a:solidFill>
              <a:srgbClr val="2EDBEA">
                <a:alpha val="35000"/>
              </a:srgbClr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2596896" y="3913632"/>
            <a:ext cx="1234440" cy="1371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88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Modelo de control</a:t>
            </a:r>
            <a:endParaRPr lang="en-US" sz="880" dirty="0"/>
          </a:p>
        </p:txBody>
      </p:sp>
      <p:sp>
        <p:nvSpPr>
          <p:cNvPr id="25" name="Text 22"/>
          <p:cNvSpPr/>
          <p:nvPr/>
        </p:nvSpPr>
        <p:spPr>
          <a:xfrm>
            <a:off x="2596896" y="4169664"/>
            <a:ext cx="1234440" cy="1188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680" dirty="0">
                <a:solidFill>
                  <a:srgbClr val="B9C6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KPIs, alertas, roles</a:t>
            </a:r>
            <a:endParaRPr lang="en-US" sz="680" dirty="0"/>
          </a:p>
        </p:txBody>
      </p:sp>
      <p:sp>
        <p:nvSpPr>
          <p:cNvPr id="26" name="Shape 23"/>
          <p:cNvSpPr/>
          <p:nvPr/>
        </p:nvSpPr>
        <p:spPr>
          <a:xfrm>
            <a:off x="3950208" y="4142232"/>
            <a:ext cx="411480" cy="-676656"/>
          </a:xfrm>
          <a:prstGeom prst="line">
            <a:avLst/>
          </a:prstGeom>
          <a:noFill/>
          <a:ln w="12700">
            <a:solidFill>
              <a:srgbClr val="2EDBEA">
                <a:alpha val="55000"/>
              </a:srgbClr>
            </a:solidFill>
            <a:prstDash val="solid"/>
            <a:headEnd type="none"/>
            <a:tailEnd type="triangle"/>
          </a:ln>
        </p:spPr>
      </p:sp>
      <p:sp>
        <p:nvSpPr>
          <p:cNvPr id="27" name="Shape 24"/>
          <p:cNvSpPr/>
          <p:nvPr/>
        </p:nvSpPr>
        <p:spPr>
          <a:xfrm>
            <a:off x="4791456" y="2624328"/>
            <a:ext cx="502920" cy="502920"/>
          </a:xfrm>
          <a:prstGeom prst="ellipse">
            <a:avLst/>
          </a:prstGeom>
          <a:solidFill>
            <a:srgbClr val="00C9D8">
              <a:alpha val="92000"/>
            </a:srgbClr>
          </a:solidFill>
          <a:ln w="12700">
            <a:solidFill>
              <a:srgbClr val="00C9D8">
                <a:alpha val="65000"/>
              </a:srgbClr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4791456" y="2779776"/>
            <a:ext cx="502920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61326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03</a:t>
            </a:r>
            <a:endParaRPr lang="en-US" sz="800" dirty="0"/>
          </a:p>
        </p:txBody>
      </p:sp>
      <p:sp>
        <p:nvSpPr>
          <p:cNvPr id="29" name="Shape 26"/>
          <p:cNvSpPr/>
          <p:nvPr/>
        </p:nvSpPr>
        <p:spPr>
          <a:xfrm>
            <a:off x="4379976" y="3063240"/>
            <a:ext cx="1444752" cy="786384"/>
          </a:xfrm>
          <a:prstGeom prst="roundRect">
            <a:avLst>
              <a:gd name="adj" fmla="val 19767"/>
            </a:avLst>
          </a:prstGeom>
          <a:solidFill>
            <a:srgbClr val="071B33">
              <a:alpha val="90000"/>
            </a:srgbClr>
          </a:solidFill>
          <a:ln w="12700">
            <a:solidFill>
              <a:srgbClr val="2EDBEA">
                <a:alpha val="35000"/>
              </a:srgbClr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4489704" y="3227832"/>
            <a:ext cx="1234440" cy="1371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88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Carga inicial</a:t>
            </a:r>
            <a:endParaRPr lang="en-US" sz="880" dirty="0"/>
          </a:p>
        </p:txBody>
      </p:sp>
      <p:sp>
        <p:nvSpPr>
          <p:cNvPr id="31" name="Text 28"/>
          <p:cNvSpPr/>
          <p:nvPr/>
        </p:nvSpPr>
        <p:spPr>
          <a:xfrm>
            <a:off x="4489704" y="3483864"/>
            <a:ext cx="1234440" cy="1188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680" dirty="0">
                <a:solidFill>
                  <a:srgbClr val="B9C6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contratos y documentos</a:t>
            </a:r>
            <a:endParaRPr lang="en-US" sz="680" dirty="0"/>
          </a:p>
        </p:txBody>
      </p:sp>
      <p:sp>
        <p:nvSpPr>
          <p:cNvPr id="32" name="Shape 29"/>
          <p:cNvSpPr/>
          <p:nvPr/>
        </p:nvSpPr>
        <p:spPr>
          <a:xfrm>
            <a:off x="5843016" y="3456432"/>
            <a:ext cx="411480" cy="694944"/>
          </a:xfrm>
          <a:prstGeom prst="line">
            <a:avLst/>
          </a:prstGeom>
          <a:noFill/>
          <a:ln w="12700">
            <a:solidFill>
              <a:srgbClr val="2EDBEA">
                <a:alpha val="55000"/>
              </a:srgbClr>
            </a:solidFill>
            <a:prstDash val="solid"/>
            <a:headEnd type="none"/>
            <a:tailEnd type="triangle"/>
          </a:ln>
        </p:spPr>
      </p:sp>
      <p:sp>
        <p:nvSpPr>
          <p:cNvPr id="33" name="Shape 30"/>
          <p:cNvSpPr/>
          <p:nvPr/>
        </p:nvSpPr>
        <p:spPr>
          <a:xfrm>
            <a:off x="6684264" y="3310128"/>
            <a:ext cx="502920" cy="502920"/>
          </a:xfrm>
          <a:prstGeom prst="ellipse">
            <a:avLst/>
          </a:prstGeom>
          <a:solidFill>
            <a:srgbClr val="40D99B">
              <a:alpha val="92000"/>
            </a:srgbClr>
          </a:solidFill>
          <a:ln w="12700">
            <a:solidFill>
              <a:srgbClr val="40D99B">
                <a:alpha val="65000"/>
              </a:srgbClr>
            </a:solidFill>
            <a:prstDash val="solid"/>
          </a:ln>
        </p:spPr>
      </p:sp>
      <p:sp>
        <p:nvSpPr>
          <p:cNvPr id="34" name="Text 31"/>
          <p:cNvSpPr/>
          <p:nvPr/>
        </p:nvSpPr>
        <p:spPr>
          <a:xfrm>
            <a:off x="6684264" y="3465576"/>
            <a:ext cx="502920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61326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04</a:t>
            </a:r>
            <a:endParaRPr lang="en-US" sz="800" dirty="0"/>
          </a:p>
        </p:txBody>
      </p:sp>
      <p:sp>
        <p:nvSpPr>
          <p:cNvPr id="35" name="Shape 32"/>
          <p:cNvSpPr/>
          <p:nvPr/>
        </p:nvSpPr>
        <p:spPr>
          <a:xfrm>
            <a:off x="6272784" y="3749040"/>
            <a:ext cx="1444752" cy="786384"/>
          </a:xfrm>
          <a:prstGeom prst="roundRect">
            <a:avLst>
              <a:gd name="adj" fmla="val 19767"/>
            </a:avLst>
          </a:prstGeom>
          <a:solidFill>
            <a:srgbClr val="071B33">
              <a:alpha val="90000"/>
            </a:srgbClr>
          </a:solidFill>
          <a:ln w="12700">
            <a:solidFill>
              <a:srgbClr val="2EDBEA">
                <a:alpha val="35000"/>
              </a:srgbClr>
            </a:solidFill>
            <a:prstDash val="solid"/>
          </a:ln>
        </p:spPr>
      </p:sp>
      <p:sp>
        <p:nvSpPr>
          <p:cNvPr id="36" name="Text 33"/>
          <p:cNvSpPr/>
          <p:nvPr/>
        </p:nvSpPr>
        <p:spPr>
          <a:xfrm>
            <a:off x="6382512" y="3913632"/>
            <a:ext cx="1234440" cy="1371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88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Piloto operativo</a:t>
            </a:r>
            <a:endParaRPr lang="en-US" sz="880" dirty="0"/>
          </a:p>
        </p:txBody>
      </p:sp>
      <p:sp>
        <p:nvSpPr>
          <p:cNvPr id="37" name="Text 34"/>
          <p:cNvSpPr/>
          <p:nvPr/>
        </p:nvSpPr>
        <p:spPr>
          <a:xfrm>
            <a:off x="6382512" y="4169664"/>
            <a:ext cx="1234440" cy="1188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680" dirty="0">
                <a:solidFill>
                  <a:srgbClr val="B9C6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20-50 contratos críticos</a:t>
            </a:r>
            <a:endParaRPr lang="en-US" sz="680" dirty="0"/>
          </a:p>
        </p:txBody>
      </p:sp>
      <p:sp>
        <p:nvSpPr>
          <p:cNvPr id="38" name="Shape 35"/>
          <p:cNvSpPr/>
          <p:nvPr/>
        </p:nvSpPr>
        <p:spPr>
          <a:xfrm>
            <a:off x="7735824" y="4142232"/>
            <a:ext cx="411480" cy="-676656"/>
          </a:xfrm>
          <a:prstGeom prst="line">
            <a:avLst/>
          </a:prstGeom>
          <a:noFill/>
          <a:ln w="12700">
            <a:solidFill>
              <a:srgbClr val="2EDBEA">
                <a:alpha val="55000"/>
              </a:srgbClr>
            </a:solidFill>
            <a:prstDash val="solid"/>
            <a:headEnd type="none"/>
            <a:tailEnd type="triangle"/>
          </a:ln>
        </p:spPr>
      </p:sp>
      <p:sp>
        <p:nvSpPr>
          <p:cNvPr id="39" name="Shape 36"/>
          <p:cNvSpPr/>
          <p:nvPr/>
        </p:nvSpPr>
        <p:spPr>
          <a:xfrm>
            <a:off x="8577072" y="2624328"/>
            <a:ext cx="502920" cy="502920"/>
          </a:xfrm>
          <a:prstGeom prst="ellipse">
            <a:avLst/>
          </a:prstGeom>
          <a:solidFill>
            <a:srgbClr val="40D99B">
              <a:alpha val="92000"/>
            </a:srgbClr>
          </a:solidFill>
          <a:ln w="12700">
            <a:solidFill>
              <a:srgbClr val="40D99B">
                <a:alpha val="65000"/>
              </a:srgbClr>
            </a:solidFill>
            <a:prstDash val="solid"/>
          </a:ln>
        </p:spPr>
      </p:sp>
      <p:sp>
        <p:nvSpPr>
          <p:cNvPr id="40" name="Text 37"/>
          <p:cNvSpPr/>
          <p:nvPr/>
        </p:nvSpPr>
        <p:spPr>
          <a:xfrm>
            <a:off x="8577072" y="2779776"/>
            <a:ext cx="502920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61326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05</a:t>
            </a:r>
            <a:endParaRPr lang="en-US" sz="800" dirty="0"/>
          </a:p>
        </p:txBody>
      </p:sp>
      <p:sp>
        <p:nvSpPr>
          <p:cNvPr id="41" name="Shape 38"/>
          <p:cNvSpPr/>
          <p:nvPr/>
        </p:nvSpPr>
        <p:spPr>
          <a:xfrm>
            <a:off x="8165592" y="3063240"/>
            <a:ext cx="1444752" cy="786384"/>
          </a:xfrm>
          <a:prstGeom prst="roundRect">
            <a:avLst>
              <a:gd name="adj" fmla="val 19767"/>
            </a:avLst>
          </a:prstGeom>
          <a:solidFill>
            <a:srgbClr val="071B33">
              <a:alpha val="90000"/>
            </a:srgbClr>
          </a:solidFill>
          <a:ln w="12700">
            <a:solidFill>
              <a:srgbClr val="2EDBEA">
                <a:alpha val="35000"/>
              </a:srgbClr>
            </a:solidFill>
            <a:prstDash val="solid"/>
          </a:ln>
        </p:spPr>
      </p:sp>
      <p:sp>
        <p:nvSpPr>
          <p:cNvPr id="42" name="Text 39"/>
          <p:cNvSpPr/>
          <p:nvPr/>
        </p:nvSpPr>
        <p:spPr>
          <a:xfrm>
            <a:off x="8275320" y="3227832"/>
            <a:ext cx="1234440" cy="1371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88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Dashboard comité</a:t>
            </a:r>
            <a:endParaRPr lang="en-US" sz="880" dirty="0"/>
          </a:p>
        </p:txBody>
      </p:sp>
      <p:sp>
        <p:nvSpPr>
          <p:cNvPr id="43" name="Text 40"/>
          <p:cNvSpPr/>
          <p:nvPr/>
        </p:nvSpPr>
        <p:spPr>
          <a:xfrm>
            <a:off x="8275320" y="3483864"/>
            <a:ext cx="1234440" cy="1188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680" dirty="0">
                <a:solidFill>
                  <a:srgbClr val="B9C6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reportes y decisiones</a:t>
            </a:r>
            <a:endParaRPr lang="en-US" sz="680" dirty="0"/>
          </a:p>
        </p:txBody>
      </p:sp>
      <p:sp>
        <p:nvSpPr>
          <p:cNvPr id="44" name="Shape 41"/>
          <p:cNvSpPr/>
          <p:nvPr/>
        </p:nvSpPr>
        <p:spPr>
          <a:xfrm>
            <a:off x="9628632" y="3456432"/>
            <a:ext cx="411480" cy="694944"/>
          </a:xfrm>
          <a:prstGeom prst="line">
            <a:avLst/>
          </a:prstGeom>
          <a:noFill/>
          <a:ln w="12700">
            <a:solidFill>
              <a:srgbClr val="2EDBEA">
                <a:alpha val="55000"/>
              </a:srgbClr>
            </a:solidFill>
            <a:prstDash val="solid"/>
            <a:headEnd type="none"/>
            <a:tailEnd type="triangle"/>
          </a:ln>
        </p:spPr>
      </p:sp>
      <p:sp>
        <p:nvSpPr>
          <p:cNvPr id="45" name="Shape 42"/>
          <p:cNvSpPr/>
          <p:nvPr/>
        </p:nvSpPr>
        <p:spPr>
          <a:xfrm>
            <a:off x="10469880" y="3310128"/>
            <a:ext cx="502920" cy="502920"/>
          </a:xfrm>
          <a:prstGeom prst="ellipse">
            <a:avLst/>
          </a:prstGeom>
          <a:solidFill>
            <a:srgbClr val="40D99B">
              <a:alpha val="92000"/>
            </a:srgbClr>
          </a:solidFill>
          <a:ln w="12700">
            <a:solidFill>
              <a:srgbClr val="40D99B">
                <a:alpha val="65000"/>
              </a:srgbClr>
            </a:solidFill>
            <a:prstDash val="solid"/>
          </a:ln>
        </p:spPr>
      </p:sp>
      <p:sp>
        <p:nvSpPr>
          <p:cNvPr id="46" name="Text 43"/>
          <p:cNvSpPr/>
          <p:nvPr/>
        </p:nvSpPr>
        <p:spPr>
          <a:xfrm>
            <a:off x="10469880" y="3465576"/>
            <a:ext cx="502920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61326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06</a:t>
            </a:r>
            <a:endParaRPr lang="en-US" sz="800" dirty="0"/>
          </a:p>
        </p:txBody>
      </p:sp>
      <p:sp>
        <p:nvSpPr>
          <p:cNvPr id="47" name="Shape 44"/>
          <p:cNvSpPr/>
          <p:nvPr/>
        </p:nvSpPr>
        <p:spPr>
          <a:xfrm>
            <a:off x="10058400" y="3749040"/>
            <a:ext cx="1444752" cy="786384"/>
          </a:xfrm>
          <a:prstGeom prst="roundRect">
            <a:avLst>
              <a:gd name="adj" fmla="val 19767"/>
            </a:avLst>
          </a:prstGeom>
          <a:solidFill>
            <a:srgbClr val="071B33">
              <a:alpha val="90000"/>
            </a:srgbClr>
          </a:solidFill>
          <a:ln w="12700">
            <a:solidFill>
              <a:srgbClr val="2EDBEA">
                <a:alpha val="35000"/>
              </a:srgbClr>
            </a:solidFill>
            <a:prstDash val="solid"/>
          </a:ln>
        </p:spPr>
      </p:sp>
      <p:sp>
        <p:nvSpPr>
          <p:cNvPr id="48" name="Text 45"/>
          <p:cNvSpPr/>
          <p:nvPr/>
        </p:nvSpPr>
        <p:spPr>
          <a:xfrm>
            <a:off x="10168128" y="3913632"/>
            <a:ext cx="1234440" cy="1371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88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Escalamiento</a:t>
            </a:r>
            <a:endParaRPr lang="en-US" sz="880" dirty="0"/>
          </a:p>
        </p:txBody>
      </p:sp>
      <p:sp>
        <p:nvSpPr>
          <p:cNvPr id="49" name="Text 46"/>
          <p:cNvSpPr/>
          <p:nvPr/>
        </p:nvSpPr>
        <p:spPr>
          <a:xfrm>
            <a:off x="10168128" y="4169664"/>
            <a:ext cx="1234440" cy="1188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680" dirty="0">
                <a:solidFill>
                  <a:srgbClr val="B9C6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ERP/satélites</a:t>
            </a:r>
            <a:endParaRPr lang="en-US" sz="680" dirty="0"/>
          </a:p>
        </p:txBody>
      </p:sp>
      <p:sp>
        <p:nvSpPr>
          <p:cNvPr id="50" name="Shape 47"/>
          <p:cNvSpPr/>
          <p:nvPr/>
        </p:nvSpPr>
        <p:spPr>
          <a:xfrm>
            <a:off x="1051560" y="5440680"/>
            <a:ext cx="10058400" cy="475488"/>
          </a:xfrm>
          <a:prstGeom prst="roundRect">
            <a:avLst>
              <a:gd name="adj" fmla="val 32692"/>
            </a:avLst>
          </a:prstGeom>
          <a:solidFill>
            <a:srgbClr val="071B33">
              <a:alpha val="93000"/>
            </a:srgbClr>
          </a:solidFill>
          <a:ln w="12700">
            <a:solidFill>
              <a:srgbClr val="2EDBEA">
                <a:alpha val="56000"/>
              </a:srgbClr>
            </a:solidFill>
            <a:prstDash val="solid"/>
          </a:ln>
        </p:spPr>
      </p:sp>
      <p:sp>
        <p:nvSpPr>
          <p:cNvPr id="51" name="Text 48"/>
          <p:cNvSpPr/>
          <p:nvPr/>
        </p:nvSpPr>
        <p:spPr>
          <a:xfrm>
            <a:off x="1261872" y="5596128"/>
            <a:ext cx="9646920" cy="1371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02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Piloto recomendado: 8 a 12 semanas | 20 a 50 contratos críticos | dashboard ejecutivo semanal | brechas y riesgos priorizados.</a:t>
            </a:r>
            <a:endParaRPr lang="en-US" sz="1020" dirty="0"/>
          </a:p>
        </p:txBody>
      </p:sp>
      <p:sp>
        <p:nvSpPr>
          <p:cNvPr id="52" name="Shape 49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EDBEA">
                <a:alpha val="28000"/>
              </a:srgbClr>
            </a:solidFill>
            <a:prstDash val="solid"/>
          </a:ln>
        </p:spPr>
      </p:sp>
      <p:sp>
        <p:nvSpPr>
          <p:cNvPr id="53" name="Text 50"/>
          <p:cNvSpPr/>
          <p:nvPr/>
        </p:nvSpPr>
        <p:spPr>
          <a:xfrm>
            <a:off x="530352" y="6547104"/>
            <a:ext cx="5029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80" dirty="0">
                <a:solidFill>
                  <a:srgbClr val="D6E3F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MICA 360 | Roadmap de implementación</a:t>
            </a:r>
            <a:endParaRPr lang="en-US" sz="780" dirty="0"/>
          </a:p>
        </p:txBody>
      </p:sp>
      <p:sp>
        <p:nvSpPr>
          <p:cNvPr id="54" name="Text 51"/>
          <p:cNvSpPr/>
          <p:nvPr/>
        </p:nvSpPr>
        <p:spPr>
          <a:xfrm>
            <a:off x="9464040" y="6547104"/>
            <a:ext cx="221284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80" dirty="0">
                <a:solidFill>
                  <a:srgbClr val="D6E3F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Consultora AVANZA2</a:t>
            </a:r>
            <a:endParaRPr lang="en-US" sz="78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76072" y="683905"/>
            <a:ext cx="55204" cy="97669"/>
          </a:xfrm>
          <a:prstGeom prst="rect">
            <a:avLst/>
          </a:prstGeom>
          <a:solidFill>
            <a:srgbClr val="64707D"/>
          </a:solidFill>
          <a:ln w="12700">
            <a:solidFill>
              <a:srgbClr val="64707D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673741" y="598976"/>
            <a:ext cx="55204" cy="182598"/>
          </a:xfrm>
          <a:prstGeom prst="rect">
            <a:avLst/>
          </a:prstGeom>
          <a:solidFill>
            <a:srgbClr val="008F9D"/>
          </a:solidFill>
          <a:ln w="12700">
            <a:solidFill>
              <a:srgbClr val="008F9D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771410" y="497061"/>
            <a:ext cx="55204" cy="284514"/>
          </a:xfrm>
          <a:prstGeom prst="rect">
            <a:avLst/>
          </a:prstGeom>
          <a:solidFill>
            <a:srgbClr val="063778"/>
          </a:solidFill>
          <a:ln w="12700">
            <a:solidFill>
              <a:srgbClr val="063778"/>
            </a:solidFill>
            <a:prstDash val="solid"/>
          </a:ln>
        </p:spPr>
      </p:sp>
      <p:sp>
        <p:nvSpPr>
          <p:cNvPr id="6" name="Shape 3"/>
          <p:cNvSpPr/>
          <p:nvPr/>
        </p:nvSpPr>
        <p:spPr>
          <a:xfrm rot="19800000">
            <a:off x="566928" y="475488"/>
            <a:ext cx="382183" cy="59451"/>
          </a:xfrm>
          <a:prstGeom prst="parallelogram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958255" y="402336"/>
            <a:ext cx="1185062" cy="13825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94" b="1" dirty="0">
                <a:solidFill>
                  <a:srgbClr val="C8D0DC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CONSULTORA</a:t>
            </a:r>
            <a:endParaRPr lang="en-US" sz="594" dirty="0"/>
          </a:p>
        </p:txBody>
      </p:sp>
      <p:sp>
        <p:nvSpPr>
          <p:cNvPr id="8" name="Text 5"/>
          <p:cNvSpPr/>
          <p:nvPr/>
        </p:nvSpPr>
        <p:spPr>
          <a:xfrm>
            <a:off x="958255" y="530352"/>
            <a:ext cx="1135685" cy="26663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2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AVANZA</a:t>
            </a:r>
            <a:endParaRPr lang="en-US" sz="1620" dirty="0"/>
          </a:p>
        </p:txBody>
      </p:sp>
      <p:sp>
        <p:nvSpPr>
          <p:cNvPr id="9" name="Text 6"/>
          <p:cNvSpPr/>
          <p:nvPr/>
        </p:nvSpPr>
        <p:spPr>
          <a:xfrm>
            <a:off x="1965558" y="530352"/>
            <a:ext cx="217261" cy="26663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2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2</a:t>
            </a:r>
            <a:endParaRPr lang="en-US" sz="1620" dirty="0"/>
          </a:p>
        </p:txBody>
      </p:sp>
      <p:sp>
        <p:nvSpPr>
          <p:cNvPr id="10" name="Shape 7"/>
          <p:cNvSpPr/>
          <p:nvPr/>
        </p:nvSpPr>
        <p:spPr>
          <a:xfrm>
            <a:off x="9217152" y="384048"/>
            <a:ext cx="2331720" cy="310896"/>
          </a:xfrm>
          <a:prstGeom prst="roundRect">
            <a:avLst>
              <a:gd name="adj" fmla="val 35294"/>
            </a:avLst>
          </a:prstGeom>
          <a:solidFill>
            <a:srgbClr val="00C9D8">
              <a:alpha val="14000"/>
            </a:srgbClr>
          </a:solidFill>
          <a:ln w="12700">
            <a:solidFill>
              <a:srgbClr val="00C9D8">
                <a:alpha val="55000"/>
              </a:srgbClr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9336024" y="470916"/>
            <a:ext cx="2103120" cy="1188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3EE7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WEB READY GRAPHIC</a:t>
            </a:r>
            <a:endParaRPr lang="en-US" sz="750" dirty="0"/>
          </a:p>
        </p:txBody>
      </p:sp>
      <p:sp>
        <p:nvSpPr>
          <p:cNvPr id="12" name="Text 9"/>
          <p:cNvSpPr/>
          <p:nvPr/>
        </p:nvSpPr>
        <p:spPr>
          <a:xfrm>
            <a:off x="658368" y="1115568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CIERRE COMERCIAL</a:t>
            </a:r>
            <a:endParaRPr lang="en-US" sz="850" dirty="0"/>
          </a:p>
        </p:txBody>
      </p:sp>
      <p:sp>
        <p:nvSpPr>
          <p:cNvPr id="13" name="Text 10"/>
          <p:cNvSpPr/>
          <p:nvPr/>
        </p:nvSpPr>
        <p:spPr>
          <a:xfrm>
            <a:off x="621792" y="1536192"/>
            <a:ext cx="2194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3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MICA</a:t>
            </a:r>
            <a:endParaRPr lang="en-US" sz="4300" dirty="0"/>
          </a:p>
        </p:txBody>
      </p:sp>
      <p:sp>
        <p:nvSpPr>
          <p:cNvPr id="14" name="Text 11"/>
          <p:cNvSpPr/>
          <p:nvPr/>
        </p:nvSpPr>
        <p:spPr>
          <a:xfrm>
            <a:off x="2514600" y="1536192"/>
            <a:ext cx="1645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3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360</a:t>
            </a:r>
            <a:endParaRPr lang="en-US" sz="4300" dirty="0"/>
          </a:p>
        </p:txBody>
      </p:sp>
      <p:sp>
        <p:nvSpPr>
          <p:cNvPr id="15" name="Text 12"/>
          <p:cNvSpPr/>
          <p:nvPr/>
        </p:nvSpPr>
        <p:spPr>
          <a:xfrm>
            <a:off x="658368" y="2194560"/>
            <a:ext cx="66751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AF4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La torre de control para contratos, contratistas y subcontratistas críticos.</a:t>
            </a:r>
            <a:endParaRPr lang="en-US" sz="2000" dirty="0"/>
          </a:p>
        </p:txBody>
      </p:sp>
      <p:sp>
        <p:nvSpPr>
          <p:cNvPr id="16" name="Shape 13"/>
          <p:cNvSpPr/>
          <p:nvPr/>
        </p:nvSpPr>
        <p:spPr>
          <a:xfrm>
            <a:off x="658368" y="2944368"/>
            <a:ext cx="6035040" cy="1371600"/>
          </a:xfrm>
          <a:prstGeom prst="roundRect">
            <a:avLst>
              <a:gd name="adj" fmla="val 11333"/>
            </a:avLst>
          </a:prstGeom>
          <a:solidFill>
            <a:srgbClr val="071B33">
              <a:alpha val="92000"/>
            </a:srgbClr>
          </a:solidFill>
          <a:ln w="12700">
            <a:solidFill>
              <a:srgbClr val="2EDBEA">
                <a:alpha val="50000"/>
              </a:srgbClr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914400" y="3182112"/>
            <a:ext cx="21945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Propuesta de valor</a:t>
            </a:r>
            <a:endParaRPr lang="en-US" sz="1400" dirty="0"/>
          </a:p>
        </p:txBody>
      </p:sp>
      <p:sp>
        <p:nvSpPr>
          <p:cNvPr id="18" name="Text 15"/>
          <p:cNvSpPr/>
          <p:nvPr/>
        </p:nvSpPr>
        <p:spPr>
          <a:xfrm>
            <a:off x="914400" y="3566160"/>
            <a:ext cx="5349240" cy="4572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60" dirty="0">
                <a:solidFill>
                  <a:srgbClr val="EAF4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Reducir riesgos operacionales, financieros, laborales, legales y HSE mediante monitoreo preventivo, trazabilidad ejecutiva e inteligencia aplicada a la administración contractual.</a:t>
            </a:r>
            <a:endParaRPr lang="en-US" sz="1160" dirty="0"/>
          </a:p>
        </p:txBody>
      </p:sp>
      <p:sp>
        <p:nvSpPr>
          <p:cNvPr id="19" name="Shape 16"/>
          <p:cNvSpPr/>
          <p:nvPr/>
        </p:nvSpPr>
        <p:spPr>
          <a:xfrm>
            <a:off x="713232" y="4709160"/>
            <a:ext cx="1024128" cy="292608"/>
          </a:xfrm>
          <a:prstGeom prst="roundRect">
            <a:avLst>
              <a:gd name="adj" fmla="val 34375"/>
            </a:avLst>
          </a:prstGeom>
          <a:solidFill>
            <a:srgbClr val="00C9D8">
              <a:alpha val="14000"/>
            </a:srgbClr>
          </a:solidFill>
          <a:ln w="12700">
            <a:solidFill>
              <a:srgbClr val="00C9D8">
                <a:alpha val="45000"/>
              </a:srgbClr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777240" y="4791090"/>
            <a:ext cx="896112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6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Control</a:t>
            </a:r>
            <a:endParaRPr lang="en-US" sz="860" dirty="0"/>
          </a:p>
        </p:txBody>
      </p:sp>
      <p:sp>
        <p:nvSpPr>
          <p:cNvPr id="21" name="Shape 18"/>
          <p:cNvSpPr/>
          <p:nvPr/>
        </p:nvSpPr>
        <p:spPr>
          <a:xfrm>
            <a:off x="1947672" y="4709160"/>
            <a:ext cx="1024128" cy="292608"/>
          </a:xfrm>
          <a:prstGeom prst="roundRect">
            <a:avLst>
              <a:gd name="adj" fmla="val 34375"/>
            </a:avLst>
          </a:prstGeom>
          <a:solidFill>
            <a:srgbClr val="00C9D8">
              <a:alpha val="14000"/>
            </a:srgbClr>
          </a:solidFill>
          <a:ln w="12700">
            <a:solidFill>
              <a:srgbClr val="00C9D8">
                <a:alpha val="45000"/>
              </a:srgbClr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2011680" y="4791090"/>
            <a:ext cx="896112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6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Cumplimiento</a:t>
            </a:r>
            <a:endParaRPr lang="en-US" sz="860" dirty="0"/>
          </a:p>
        </p:txBody>
      </p:sp>
      <p:sp>
        <p:nvSpPr>
          <p:cNvPr id="23" name="Shape 20"/>
          <p:cNvSpPr/>
          <p:nvPr/>
        </p:nvSpPr>
        <p:spPr>
          <a:xfrm>
            <a:off x="3182112" y="4709160"/>
            <a:ext cx="1024128" cy="292608"/>
          </a:xfrm>
          <a:prstGeom prst="roundRect">
            <a:avLst>
              <a:gd name="adj" fmla="val 34375"/>
            </a:avLst>
          </a:prstGeom>
          <a:solidFill>
            <a:srgbClr val="00C9D8">
              <a:alpha val="14000"/>
            </a:srgbClr>
          </a:solidFill>
          <a:ln w="12700">
            <a:solidFill>
              <a:srgbClr val="00C9D8">
                <a:alpha val="45000"/>
              </a:srgbClr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3246120" y="4791090"/>
            <a:ext cx="896112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6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Continuidad</a:t>
            </a:r>
            <a:endParaRPr lang="en-US" sz="860" dirty="0"/>
          </a:p>
        </p:txBody>
      </p:sp>
      <p:sp>
        <p:nvSpPr>
          <p:cNvPr id="25" name="Shape 22"/>
          <p:cNvSpPr/>
          <p:nvPr/>
        </p:nvSpPr>
        <p:spPr>
          <a:xfrm>
            <a:off x="4416552" y="4709160"/>
            <a:ext cx="1024128" cy="292608"/>
          </a:xfrm>
          <a:prstGeom prst="roundRect">
            <a:avLst>
              <a:gd name="adj" fmla="val 34375"/>
            </a:avLst>
          </a:prstGeom>
          <a:solidFill>
            <a:srgbClr val="E0A62D">
              <a:alpha val="14000"/>
            </a:srgbClr>
          </a:solidFill>
          <a:ln w="12700">
            <a:solidFill>
              <a:srgbClr val="E0A62D">
                <a:alpha val="45000"/>
              </a:srgbClr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4480560" y="4791090"/>
            <a:ext cx="896112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6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IA</a:t>
            </a:r>
            <a:endParaRPr lang="en-US" sz="860" dirty="0"/>
          </a:p>
        </p:txBody>
      </p:sp>
      <p:sp>
        <p:nvSpPr>
          <p:cNvPr id="27" name="Shape 24"/>
          <p:cNvSpPr/>
          <p:nvPr/>
        </p:nvSpPr>
        <p:spPr>
          <a:xfrm>
            <a:off x="5650992" y="4709160"/>
            <a:ext cx="1024128" cy="292608"/>
          </a:xfrm>
          <a:prstGeom prst="roundRect">
            <a:avLst>
              <a:gd name="adj" fmla="val 34375"/>
            </a:avLst>
          </a:prstGeom>
          <a:solidFill>
            <a:srgbClr val="00C9D8">
              <a:alpha val="14000"/>
            </a:srgbClr>
          </a:solidFill>
          <a:ln w="12700">
            <a:solidFill>
              <a:srgbClr val="00C9D8">
                <a:alpha val="45000"/>
              </a:srgbClr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5715000" y="4791090"/>
            <a:ext cx="896112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6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Evidencia</a:t>
            </a:r>
            <a:endParaRPr lang="en-US" sz="860" dirty="0"/>
          </a:p>
        </p:txBody>
      </p:sp>
      <p:sp>
        <p:nvSpPr>
          <p:cNvPr id="29" name="Shape 26"/>
          <p:cNvSpPr/>
          <p:nvPr/>
        </p:nvSpPr>
        <p:spPr>
          <a:xfrm>
            <a:off x="7635240" y="1828800"/>
            <a:ext cx="3401568" cy="3154680"/>
          </a:xfrm>
          <a:prstGeom prst="roundRect">
            <a:avLst>
              <a:gd name="adj" fmla="val 4928"/>
            </a:avLst>
          </a:prstGeom>
          <a:solidFill>
            <a:srgbClr val="071B33">
              <a:alpha val="94000"/>
            </a:srgbClr>
          </a:solidFill>
          <a:ln w="12700">
            <a:solidFill>
              <a:srgbClr val="2EDBEA">
                <a:alpha val="60000"/>
              </a:srgbClr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8101584" y="2423160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AVANZA2</a:t>
            </a:r>
            <a:endParaRPr lang="en-US" sz="2800" dirty="0"/>
          </a:p>
        </p:txBody>
      </p:sp>
      <p:sp>
        <p:nvSpPr>
          <p:cNvPr id="31" name="Text 28"/>
          <p:cNvSpPr/>
          <p:nvPr/>
        </p:nvSpPr>
        <p:spPr>
          <a:xfrm>
            <a:off x="8065008" y="3090672"/>
            <a:ext cx="2542032" cy="42062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Impulsamos decisiones.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Generamos valor.</a:t>
            </a:r>
            <a:endParaRPr lang="en-US" sz="1800" dirty="0"/>
          </a:p>
        </p:txBody>
      </p:sp>
      <p:sp>
        <p:nvSpPr>
          <p:cNvPr id="32" name="Text 29"/>
          <p:cNvSpPr/>
          <p:nvPr/>
        </p:nvSpPr>
        <p:spPr>
          <a:xfrm>
            <a:off x="8028432" y="4041648"/>
            <a:ext cx="2651760" cy="29260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820" dirty="0">
                <a:solidFill>
                  <a:srgbClr val="B9C6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Estrategia · Transformación Digital · Tecnología · SAP Ariba · Procurement Digital · IA Aplicada</a:t>
            </a:r>
            <a:endParaRPr lang="en-US" sz="820" dirty="0"/>
          </a:p>
        </p:txBody>
      </p:sp>
      <p:sp>
        <p:nvSpPr>
          <p:cNvPr id="33" name="Shape 30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EDBEA">
                <a:alpha val="28000"/>
              </a:srgbClr>
            </a:solidFill>
            <a:prstDash val="solid"/>
          </a:ln>
        </p:spPr>
      </p:sp>
      <p:sp>
        <p:nvSpPr>
          <p:cNvPr id="34" name="Text 31"/>
          <p:cNvSpPr/>
          <p:nvPr/>
        </p:nvSpPr>
        <p:spPr>
          <a:xfrm>
            <a:off x="530352" y="6547104"/>
            <a:ext cx="5029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80" dirty="0">
                <a:solidFill>
                  <a:srgbClr val="D6E3F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MICA 360 | Cierre comercial</a:t>
            </a:r>
            <a:endParaRPr lang="en-US" sz="780" dirty="0"/>
          </a:p>
        </p:txBody>
      </p:sp>
      <p:sp>
        <p:nvSpPr>
          <p:cNvPr id="35" name="Text 32"/>
          <p:cNvSpPr/>
          <p:nvPr/>
        </p:nvSpPr>
        <p:spPr>
          <a:xfrm>
            <a:off x="9464040" y="6547104"/>
            <a:ext cx="221284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80" dirty="0">
                <a:solidFill>
                  <a:srgbClr val="D6E3F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Consultora AVANZA2</a:t>
            </a:r>
            <a:endParaRPr lang="en-US" sz="78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563819"/>
            <a:ext cx="51115" cy="90434"/>
          </a:xfrm>
          <a:prstGeom prst="rect">
            <a:avLst/>
          </a:prstGeom>
          <a:solidFill>
            <a:srgbClr val="64707D"/>
          </a:solidFill>
          <a:ln w="12700">
            <a:solidFill>
              <a:srgbClr val="64707D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93354" y="485181"/>
            <a:ext cx="51115" cy="169073"/>
          </a:xfrm>
          <a:prstGeom prst="rect">
            <a:avLst/>
          </a:prstGeom>
          <a:solidFill>
            <a:srgbClr val="008F9D"/>
          </a:solidFill>
          <a:ln w="12700">
            <a:solidFill>
              <a:srgbClr val="008F9D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683788" y="390815"/>
            <a:ext cx="51115" cy="263439"/>
          </a:xfrm>
          <a:prstGeom prst="rect">
            <a:avLst/>
          </a:prstGeom>
          <a:solidFill>
            <a:srgbClr val="063778"/>
          </a:solidFill>
          <a:ln w="12700">
            <a:solidFill>
              <a:srgbClr val="063778"/>
            </a:solidFill>
            <a:prstDash val="solid"/>
          </a:ln>
        </p:spPr>
      </p:sp>
      <p:sp>
        <p:nvSpPr>
          <p:cNvPr id="6" name="Shape 3"/>
          <p:cNvSpPr/>
          <p:nvPr/>
        </p:nvSpPr>
        <p:spPr>
          <a:xfrm rot="19800000">
            <a:off x="493776" y="374904"/>
            <a:ext cx="353873" cy="55047"/>
          </a:xfrm>
          <a:prstGeom prst="parallelogram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856793" y="301752"/>
            <a:ext cx="1097280" cy="1280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50" b="1" dirty="0">
                <a:solidFill>
                  <a:srgbClr val="C8D0DC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CONSULTORA</a:t>
            </a:r>
            <a:endParaRPr lang="en-US" sz="550" dirty="0"/>
          </a:p>
        </p:txBody>
      </p:sp>
      <p:sp>
        <p:nvSpPr>
          <p:cNvPr id="8" name="Text 5"/>
          <p:cNvSpPr/>
          <p:nvPr/>
        </p:nvSpPr>
        <p:spPr>
          <a:xfrm>
            <a:off x="856793" y="429768"/>
            <a:ext cx="105156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AVANZA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1789481" y="429768"/>
            <a:ext cx="201168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2</a:t>
            </a:r>
            <a:endParaRPr lang="en-US" sz="1500" dirty="0"/>
          </a:p>
        </p:txBody>
      </p:sp>
      <p:sp>
        <p:nvSpPr>
          <p:cNvPr id="10" name="Shape 7"/>
          <p:cNvSpPr/>
          <p:nvPr/>
        </p:nvSpPr>
        <p:spPr>
          <a:xfrm>
            <a:off x="9217152" y="384048"/>
            <a:ext cx="2331720" cy="310896"/>
          </a:xfrm>
          <a:prstGeom prst="roundRect">
            <a:avLst>
              <a:gd name="adj" fmla="val 35294"/>
            </a:avLst>
          </a:prstGeom>
          <a:solidFill>
            <a:srgbClr val="00C9D8">
              <a:alpha val="14000"/>
            </a:srgbClr>
          </a:solidFill>
          <a:ln w="12700">
            <a:solidFill>
              <a:srgbClr val="00C9D8">
                <a:alpha val="55000"/>
              </a:srgbClr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9336024" y="470916"/>
            <a:ext cx="2103120" cy="1188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3EE7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WEB READY GRAPHIC</a:t>
            </a:r>
            <a:endParaRPr lang="en-US" sz="750" dirty="0"/>
          </a:p>
        </p:txBody>
      </p:sp>
      <p:sp>
        <p:nvSpPr>
          <p:cNvPr id="12" name="Text 9"/>
          <p:cNvSpPr/>
          <p:nvPr/>
        </p:nvSpPr>
        <p:spPr>
          <a:xfrm>
            <a:off x="658368" y="91440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NARRATIVA EJECUTIVA</a:t>
            </a:r>
            <a:endParaRPr lang="en-US" sz="850" dirty="0"/>
          </a:p>
        </p:txBody>
      </p:sp>
      <p:sp>
        <p:nvSpPr>
          <p:cNvPr id="13" name="Text 10"/>
          <p:cNvSpPr/>
          <p:nvPr/>
        </p:nvSpPr>
        <p:spPr>
          <a:xfrm>
            <a:off x="640080" y="1234440"/>
            <a:ext cx="7589520" cy="9144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Una historia de valor comercial para la web</a:t>
            </a:r>
            <a:endParaRPr lang="en-US" sz="3200" dirty="0"/>
          </a:p>
        </p:txBody>
      </p:sp>
      <p:sp>
        <p:nvSpPr>
          <p:cNvPr id="14" name="Text 11"/>
          <p:cNvSpPr/>
          <p:nvPr/>
        </p:nvSpPr>
        <p:spPr>
          <a:xfrm>
            <a:off x="658368" y="1993392"/>
            <a:ext cx="6583680" cy="6583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7E4F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La presentación se convierte en piezas visuales claras: dolor, solución, control, impacto y roadmap.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658368" y="3054096"/>
            <a:ext cx="3154680" cy="2148840"/>
          </a:xfrm>
          <a:prstGeom prst="roundRect">
            <a:avLst>
              <a:gd name="adj" fmla="val 7234"/>
            </a:avLst>
          </a:prstGeom>
          <a:solidFill>
            <a:srgbClr val="071B33">
              <a:alpha val="93000"/>
            </a:srgbClr>
          </a:solidFill>
          <a:ln w="12700">
            <a:solidFill>
              <a:srgbClr val="2EDBEA">
                <a:alpha val="46000"/>
              </a:srgbClr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886968" y="3291840"/>
            <a:ext cx="2560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B84D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1 / DOLOR</a:t>
            </a:r>
            <a:endParaRPr lang="en-US" sz="1000" dirty="0"/>
          </a:p>
        </p:txBody>
      </p:sp>
      <p:sp>
        <p:nvSpPr>
          <p:cNvPr id="17" name="Text 14"/>
          <p:cNvSpPr/>
          <p:nvPr/>
        </p:nvSpPr>
        <p:spPr>
          <a:xfrm>
            <a:off x="886968" y="3703320"/>
            <a:ext cx="2651760" cy="69494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EAF4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Contratos críticos con información dispersa, alertas tardías y baja visibilidad de subcontratistas.</a:t>
            </a:r>
            <a:endParaRPr lang="en-US" sz="1200" dirty="0"/>
          </a:p>
        </p:txBody>
      </p:sp>
      <p:sp>
        <p:nvSpPr>
          <p:cNvPr id="18" name="Shape 15"/>
          <p:cNvSpPr/>
          <p:nvPr/>
        </p:nvSpPr>
        <p:spPr>
          <a:xfrm>
            <a:off x="3145536" y="4645152"/>
            <a:ext cx="384048" cy="384048"/>
          </a:xfrm>
          <a:prstGeom prst="roundRect">
            <a:avLst>
              <a:gd name="adj" fmla="val 28571"/>
            </a:avLst>
          </a:prstGeom>
          <a:solidFill>
            <a:srgbClr val="FFB84D">
              <a:alpha val="15000"/>
            </a:srgbClr>
          </a:solidFill>
          <a:ln w="12700">
            <a:solidFill>
              <a:srgbClr val="FFB84D">
                <a:alpha val="60000"/>
              </a:srgbClr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3145536" y="4709160"/>
            <a:ext cx="38404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B84D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!</a:t>
            </a:r>
            <a:endParaRPr lang="en-US" sz="1200" dirty="0"/>
          </a:p>
        </p:txBody>
      </p:sp>
      <p:sp>
        <p:nvSpPr>
          <p:cNvPr id="20" name="Shape 17"/>
          <p:cNvSpPr/>
          <p:nvPr/>
        </p:nvSpPr>
        <p:spPr>
          <a:xfrm>
            <a:off x="4343400" y="3054096"/>
            <a:ext cx="3154680" cy="2148840"/>
          </a:xfrm>
          <a:prstGeom prst="roundRect">
            <a:avLst>
              <a:gd name="adj" fmla="val 7234"/>
            </a:avLst>
          </a:prstGeom>
          <a:solidFill>
            <a:srgbClr val="071B33">
              <a:alpha val="93000"/>
            </a:srgbClr>
          </a:solidFill>
          <a:ln w="12700">
            <a:solidFill>
              <a:srgbClr val="2EDBEA">
                <a:alpha val="46000"/>
              </a:srgbClr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4572000" y="3291840"/>
            <a:ext cx="2560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2 / SOLUCIÓN</a:t>
            </a:r>
            <a:endParaRPr lang="en-US" sz="1000" dirty="0"/>
          </a:p>
        </p:txBody>
      </p:sp>
      <p:sp>
        <p:nvSpPr>
          <p:cNvPr id="22" name="Text 19"/>
          <p:cNvSpPr/>
          <p:nvPr/>
        </p:nvSpPr>
        <p:spPr>
          <a:xfrm>
            <a:off x="4572000" y="3703320"/>
            <a:ext cx="2651760" cy="69494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EAF4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Torre de control para monitorear operación, finanzas, HSE, RRLL, proveedores, documentos y EEPP.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6830568" y="4645152"/>
            <a:ext cx="384048" cy="384048"/>
          </a:xfrm>
          <a:prstGeom prst="roundRect">
            <a:avLst>
              <a:gd name="adj" fmla="val 28571"/>
            </a:avLst>
          </a:prstGeom>
          <a:solidFill>
            <a:srgbClr val="00C9D8">
              <a:alpha val="15000"/>
            </a:srgbClr>
          </a:solidFill>
          <a:ln w="12700">
            <a:solidFill>
              <a:srgbClr val="00C9D8">
                <a:alpha val="60000"/>
              </a:srgbClr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6830568" y="4709160"/>
            <a:ext cx="38404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◎</a:t>
            </a:r>
            <a:endParaRPr lang="en-US" sz="1200" dirty="0"/>
          </a:p>
        </p:txBody>
      </p:sp>
      <p:sp>
        <p:nvSpPr>
          <p:cNvPr id="25" name="Shape 22"/>
          <p:cNvSpPr/>
          <p:nvPr/>
        </p:nvSpPr>
        <p:spPr>
          <a:xfrm>
            <a:off x="8028432" y="3054096"/>
            <a:ext cx="3154680" cy="2148840"/>
          </a:xfrm>
          <a:prstGeom prst="roundRect">
            <a:avLst>
              <a:gd name="adj" fmla="val 7234"/>
            </a:avLst>
          </a:prstGeom>
          <a:solidFill>
            <a:srgbClr val="071B33">
              <a:alpha val="93000"/>
            </a:srgbClr>
          </a:solidFill>
          <a:ln w="12700">
            <a:solidFill>
              <a:srgbClr val="2EDBEA">
                <a:alpha val="46000"/>
              </a:srgbClr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8257032" y="3291840"/>
            <a:ext cx="2560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0D99B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3 / VALOR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8257032" y="3703320"/>
            <a:ext cx="2651760" cy="69494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EAF4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Gestión preventiva con score de riesgo, trazabilidad ejecutiva y decisiones basadas en evidencia.</a:t>
            </a:r>
            <a:endParaRPr lang="en-US" sz="1200" dirty="0"/>
          </a:p>
        </p:txBody>
      </p:sp>
      <p:sp>
        <p:nvSpPr>
          <p:cNvPr id="28" name="Shape 25"/>
          <p:cNvSpPr/>
          <p:nvPr/>
        </p:nvSpPr>
        <p:spPr>
          <a:xfrm>
            <a:off x="10515600" y="4645152"/>
            <a:ext cx="384048" cy="384048"/>
          </a:xfrm>
          <a:prstGeom prst="roundRect">
            <a:avLst>
              <a:gd name="adj" fmla="val 28571"/>
            </a:avLst>
          </a:prstGeom>
          <a:solidFill>
            <a:srgbClr val="40D99B">
              <a:alpha val="15000"/>
            </a:srgbClr>
          </a:solidFill>
          <a:ln w="12700">
            <a:solidFill>
              <a:srgbClr val="40D99B">
                <a:alpha val="60000"/>
              </a:srgbClr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10515600" y="4709160"/>
            <a:ext cx="38404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0D99B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✓</a:t>
            </a:r>
            <a:endParaRPr lang="en-US" sz="1200" dirty="0"/>
          </a:p>
        </p:txBody>
      </p:sp>
      <p:sp>
        <p:nvSpPr>
          <p:cNvPr id="30" name="Shape 27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EDBEA">
                <a:alpha val="28000"/>
              </a:srgbClr>
            </a:solidFill>
            <a:prstDash val="solid"/>
          </a:ln>
        </p:spPr>
      </p:sp>
      <p:sp>
        <p:nvSpPr>
          <p:cNvPr id="31" name="Text 28"/>
          <p:cNvSpPr/>
          <p:nvPr/>
        </p:nvSpPr>
        <p:spPr>
          <a:xfrm>
            <a:off x="530352" y="6547104"/>
            <a:ext cx="5029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80" dirty="0">
                <a:solidFill>
                  <a:srgbClr val="D6E3F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MICA 360 | Narrativa comercial para web</a:t>
            </a:r>
            <a:endParaRPr lang="en-US" sz="780" dirty="0"/>
          </a:p>
        </p:txBody>
      </p:sp>
      <p:sp>
        <p:nvSpPr>
          <p:cNvPr id="32" name="Text 29"/>
          <p:cNvSpPr/>
          <p:nvPr/>
        </p:nvSpPr>
        <p:spPr>
          <a:xfrm>
            <a:off x="9464040" y="6547104"/>
            <a:ext cx="221284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80" dirty="0">
                <a:solidFill>
                  <a:srgbClr val="D6E3F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Consultora AVANZA2</a:t>
            </a:r>
            <a:endParaRPr lang="en-US" sz="78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563819"/>
            <a:ext cx="51115" cy="90434"/>
          </a:xfrm>
          <a:prstGeom prst="rect">
            <a:avLst/>
          </a:prstGeom>
          <a:solidFill>
            <a:srgbClr val="64707D"/>
          </a:solidFill>
          <a:ln w="12700">
            <a:solidFill>
              <a:srgbClr val="64707D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93354" y="485181"/>
            <a:ext cx="51115" cy="169073"/>
          </a:xfrm>
          <a:prstGeom prst="rect">
            <a:avLst/>
          </a:prstGeom>
          <a:solidFill>
            <a:srgbClr val="008F9D"/>
          </a:solidFill>
          <a:ln w="12700">
            <a:solidFill>
              <a:srgbClr val="008F9D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683788" y="390815"/>
            <a:ext cx="51115" cy="263439"/>
          </a:xfrm>
          <a:prstGeom prst="rect">
            <a:avLst/>
          </a:prstGeom>
          <a:solidFill>
            <a:srgbClr val="063778"/>
          </a:solidFill>
          <a:ln w="12700">
            <a:solidFill>
              <a:srgbClr val="063778"/>
            </a:solidFill>
            <a:prstDash val="solid"/>
          </a:ln>
        </p:spPr>
      </p:sp>
      <p:sp>
        <p:nvSpPr>
          <p:cNvPr id="6" name="Shape 3"/>
          <p:cNvSpPr/>
          <p:nvPr/>
        </p:nvSpPr>
        <p:spPr>
          <a:xfrm rot="19800000">
            <a:off x="493776" y="374904"/>
            <a:ext cx="353873" cy="55047"/>
          </a:xfrm>
          <a:prstGeom prst="parallelogram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856793" y="301752"/>
            <a:ext cx="1097280" cy="1280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50" b="1" dirty="0">
                <a:solidFill>
                  <a:srgbClr val="C8D0DC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CONSULTORA</a:t>
            </a:r>
            <a:endParaRPr lang="en-US" sz="550" dirty="0"/>
          </a:p>
        </p:txBody>
      </p:sp>
      <p:sp>
        <p:nvSpPr>
          <p:cNvPr id="8" name="Text 5"/>
          <p:cNvSpPr/>
          <p:nvPr/>
        </p:nvSpPr>
        <p:spPr>
          <a:xfrm>
            <a:off x="856793" y="429768"/>
            <a:ext cx="105156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AVANZA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1789481" y="429768"/>
            <a:ext cx="201168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2</a:t>
            </a:r>
            <a:endParaRPr lang="en-US" sz="1500" dirty="0"/>
          </a:p>
        </p:txBody>
      </p:sp>
      <p:sp>
        <p:nvSpPr>
          <p:cNvPr id="10" name="Shape 7"/>
          <p:cNvSpPr/>
          <p:nvPr/>
        </p:nvSpPr>
        <p:spPr>
          <a:xfrm>
            <a:off x="9217152" y="384048"/>
            <a:ext cx="2331720" cy="310896"/>
          </a:xfrm>
          <a:prstGeom prst="roundRect">
            <a:avLst>
              <a:gd name="adj" fmla="val 35294"/>
            </a:avLst>
          </a:prstGeom>
          <a:solidFill>
            <a:srgbClr val="00C9D8">
              <a:alpha val="14000"/>
            </a:srgbClr>
          </a:solidFill>
          <a:ln w="12700">
            <a:solidFill>
              <a:srgbClr val="00C9D8">
                <a:alpha val="55000"/>
              </a:srgbClr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9336024" y="470916"/>
            <a:ext cx="2103120" cy="1188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3EE7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WEB READY GRAPHIC</a:t>
            </a:r>
            <a:endParaRPr lang="en-US" sz="750" dirty="0"/>
          </a:p>
        </p:txBody>
      </p:sp>
      <p:sp>
        <p:nvSpPr>
          <p:cNvPr id="12" name="Text 9"/>
          <p:cNvSpPr/>
          <p:nvPr/>
        </p:nvSpPr>
        <p:spPr>
          <a:xfrm>
            <a:off x="658368" y="91440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DOLOR DE NEGOCIO</a:t>
            </a:r>
            <a:endParaRPr lang="en-US" sz="850" dirty="0"/>
          </a:p>
        </p:txBody>
      </p:sp>
      <p:sp>
        <p:nvSpPr>
          <p:cNvPr id="13" name="Text 10"/>
          <p:cNvSpPr/>
          <p:nvPr/>
        </p:nvSpPr>
        <p:spPr>
          <a:xfrm>
            <a:off x="640080" y="1216152"/>
            <a:ext cx="7498080" cy="9144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1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Administrar contratos críticos sin una torre de control</a:t>
            </a:r>
            <a:endParaRPr lang="en-US" sz="3100" dirty="0"/>
          </a:p>
        </p:txBody>
      </p:sp>
      <p:sp>
        <p:nvSpPr>
          <p:cNvPr id="14" name="Text 11"/>
          <p:cNvSpPr/>
          <p:nvPr/>
        </p:nvSpPr>
        <p:spPr>
          <a:xfrm>
            <a:off x="658368" y="1938528"/>
            <a:ext cx="6583680" cy="6583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7E4F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En minería, cada contrato activo puede convertirse en riesgo operacional, financiero, legal o HSE.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658368" y="2907792"/>
            <a:ext cx="3246120" cy="758952"/>
          </a:xfrm>
          <a:prstGeom prst="roundRect">
            <a:avLst>
              <a:gd name="adj" fmla="val 20482"/>
            </a:avLst>
          </a:prstGeom>
          <a:solidFill>
            <a:srgbClr val="071B33">
              <a:alpha val="91000"/>
            </a:srgbClr>
          </a:solidFill>
          <a:ln w="12700">
            <a:solidFill>
              <a:srgbClr val="2EDBEA">
                <a:alpha val="32000"/>
              </a:srgbClr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822960" y="3108960"/>
            <a:ext cx="34747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01</a:t>
            </a:r>
            <a:endParaRPr lang="en-US" sz="1100" dirty="0"/>
          </a:p>
        </p:txBody>
      </p:sp>
      <p:sp>
        <p:nvSpPr>
          <p:cNvPr id="17" name="Text 14"/>
          <p:cNvSpPr/>
          <p:nvPr/>
        </p:nvSpPr>
        <p:spPr>
          <a:xfrm>
            <a:off x="1280160" y="3054096"/>
            <a:ext cx="2331720" cy="164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Información dispersa</a:t>
            </a:r>
            <a:endParaRPr lang="en-US" sz="1050" dirty="0"/>
          </a:p>
        </p:txBody>
      </p:sp>
      <p:sp>
        <p:nvSpPr>
          <p:cNvPr id="18" name="Text 15"/>
          <p:cNvSpPr/>
          <p:nvPr/>
        </p:nvSpPr>
        <p:spPr>
          <a:xfrm>
            <a:off x="1280160" y="3300984"/>
            <a:ext cx="2423160" cy="164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30" dirty="0">
                <a:solidFill>
                  <a:srgbClr val="B9C6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Correos, planillas y sistemas aislados</a:t>
            </a:r>
            <a:endParaRPr lang="en-US" sz="830" dirty="0"/>
          </a:p>
        </p:txBody>
      </p:sp>
      <p:sp>
        <p:nvSpPr>
          <p:cNvPr id="19" name="Shape 16"/>
          <p:cNvSpPr/>
          <p:nvPr/>
        </p:nvSpPr>
        <p:spPr>
          <a:xfrm>
            <a:off x="4361688" y="2907792"/>
            <a:ext cx="3246120" cy="758952"/>
          </a:xfrm>
          <a:prstGeom prst="roundRect">
            <a:avLst>
              <a:gd name="adj" fmla="val 20482"/>
            </a:avLst>
          </a:prstGeom>
          <a:solidFill>
            <a:srgbClr val="071B33">
              <a:alpha val="91000"/>
            </a:srgbClr>
          </a:solidFill>
          <a:ln w="12700">
            <a:solidFill>
              <a:srgbClr val="2EDBEA">
                <a:alpha val="32000"/>
              </a:srgbClr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4526280" y="3108960"/>
            <a:ext cx="34747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02</a:t>
            </a:r>
            <a:endParaRPr lang="en-US" sz="1100" dirty="0"/>
          </a:p>
        </p:txBody>
      </p:sp>
      <p:sp>
        <p:nvSpPr>
          <p:cNvPr id="21" name="Text 18"/>
          <p:cNvSpPr/>
          <p:nvPr/>
        </p:nvSpPr>
        <p:spPr>
          <a:xfrm>
            <a:off x="4983480" y="3054096"/>
            <a:ext cx="2331720" cy="164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Baja visibilidad de subcontratistas</a:t>
            </a:r>
            <a:endParaRPr lang="en-US" sz="1050" dirty="0"/>
          </a:p>
        </p:txBody>
      </p:sp>
      <p:sp>
        <p:nvSpPr>
          <p:cNvPr id="22" name="Text 19"/>
          <p:cNvSpPr/>
          <p:nvPr/>
        </p:nvSpPr>
        <p:spPr>
          <a:xfrm>
            <a:off x="4983480" y="3300984"/>
            <a:ext cx="2423160" cy="164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30" dirty="0">
                <a:solidFill>
                  <a:srgbClr val="B9C6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Riesgo laboral y legal</a:t>
            </a:r>
            <a:endParaRPr lang="en-US" sz="830" dirty="0"/>
          </a:p>
        </p:txBody>
      </p:sp>
      <p:sp>
        <p:nvSpPr>
          <p:cNvPr id="23" name="Shape 20"/>
          <p:cNvSpPr/>
          <p:nvPr/>
        </p:nvSpPr>
        <p:spPr>
          <a:xfrm>
            <a:off x="8065008" y="2907792"/>
            <a:ext cx="3246120" cy="758952"/>
          </a:xfrm>
          <a:prstGeom prst="roundRect">
            <a:avLst>
              <a:gd name="adj" fmla="val 20482"/>
            </a:avLst>
          </a:prstGeom>
          <a:solidFill>
            <a:srgbClr val="071B33">
              <a:alpha val="91000"/>
            </a:srgbClr>
          </a:solidFill>
          <a:ln w="12700">
            <a:solidFill>
              <a:srgbClr val="2EDBEA">
                <a:alpha val="32000"/>
              </a:srgbClr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8229600" y="3108960"/>
            <a:ext cx="34747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03</a:t>
            </a:r>
            <a:endParaRPr lang="en-US" sz="1100" dirty="0"/>
          </a:p>
        </p:txBody>
      </p:sp>
      <p:sp>
        <p:nvSpPr>
          <p:cNvPr id="25" name="Text 22"/>
          <p:cNvSpPr/>
          <p:nvPr/>
        </p:nvSpPr>
        <p:spPr>
          <a:xfrm>
            <a:off x="8686800" y="3054096"/>
            <a:ext cx="2331720" cy="164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Acreditaciones vencidas</a:t>
            </a:r>
            <a:endParaRPr lang="en-US" sz="1050" dirty="0"/>
          </a:p>
        </p:txBody>
      </p:sp>
      <p:sp>
        <p:nvSpPr>
          <p:cNvPr id="26" name="Text 23"/>
          <p:cNvSpPr/>
          <p:nvPr/>
        </p:nvSpPr>
        <p:spPr>
          <a:xfrm>
            <a:off x="8686800" y="3300984"/>
            <a:ext cx="2423160" cy="164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30" dirty="0">
                <a:solidFill>
                  <a:srgbClr val="B9C6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Riesgo de ingreso irregular a faena</a:t>
            </a:r>
            <a:endParaRPr lang="en-US" sz="830" dirty="0"/>
          </a:p>
        </p:txBody>
      </p:sp>
      <p:sp>
        <p:nvSpPr>
          <p:cNvPr id="27" name="Shape 24"/>
          <p:cNvSpPr/>
          <p:nvPr/>
        </p:nvSpPr>
        <p:spPr>
          <a:xfrm>
            <a:off x="658368" y="3959352"/>
            <a:ext cx="3246120" cy="758952"/>
          </a:xfrm>
          <a:prstGeom prst="roundRect">
            <a:avLst>
              <a:gd name="adj" fmla="val 20482"/>
            </a:avLst>
          </a:prstGeom>
          <a:solidFill>
            <a:srgbClr val="071B33">
              <a:alpha val="91000"/>
            </a:srgbClr>
          </a:solidFill>
          <a:ln w="12700">
            <a:solidFill>
              <a:srgbClr val="2EDBEA">
                <a:alpha val="32000"/>
              </a:srgbClr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822960" y="4160520"/>
            <a:ext cx="34747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04</a:t>
            </a:r>
            <a:endParaRPr lang="en-US" sz="1100" dirty="0"/>
          </a:p>
        </p:txBody>
      </p:sp>
      <p:sp>
        <p:nvSpPr>
          <p:cNvPr id="29" name="Text 26"/>
          <p:cNvSpPr/>
          <p:nvPr/>
        </p:nvSpPr>
        <p:spPr>
          <a:xfrm>
            <a:off x="1280160" y="4105656"/>
            <a:ext cx="2331720" cy="164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Pagos sin control integral</a:t>
            </a:r>
            <a:endParaRPr lang="en-US" sz="1050" dirty="0"/>
          </a:p>
        </p:txBody>
      </p:sp>
      <p:sp>
        <p:nvSpPr>
          <p:cNvPr id="30" name="Text 27"/>
          <p:cNvSpPr/>
          <p:nvPr/>
        </p:nvSpPr>
        <p:spPr>
          <a:xfrm>
            <a:off x="1280160" y="4352544"/>
            <a:ext cx="2423160" cy="164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30" dirty="0">
                <a:solidFill>
                  <a:srgbClr val="B9C6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EEPP sin validación KPI/HSE</a:t>
            </a:r>
            <a:endParaRPr lang="en-US" sz="830" dirty="0"/>
          </a:p>
        </p:txBody>
      </p:sp>
      <p:sp>
        <p:nvSpPr>
          <p:cNvPr id="31" name="Shape 28"/>
          <p:cNvSpPr/>
          <p:nvPr/>
        </p:nvSpPr>
        <p:spPr>
          <a:xfrm>
            <a:off x="4361688" y="3959352"/>
            <a:ext cx="3246120" cy="758952"/>
          </a:xfrm>
          <a:prstGeom prst="roundRect">
            <a:avLst>
              <a:gd name="adj" fmla="val 20482"/>
            </a:avLst>
          </a:prstGeom>
          <a:solidFill>
            <a:srgbClr val="071B33">
              <a:alpha val="91000"/>
            </a:srgbClr>
          </a:solidFill>
          <a:ln w="12700">
            <a:solidFill>
              <a:srgbClr val="2EDBEA">
                <a:alpha val="32000"/>
              </a:srgbClr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4526280" y="4160520"/>
            <a:ext cx="34747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05</a:t>
            </a:r>
            <a:endParaRPr lang="en-US" sz="1100" dirty="0"/>
          </a:p>
        </p:txBody>
      </p:sp>
      <p:sp>
        <p:nvSpPr>
          <p:cNvPr id="33" name="Text 30"/>
          <p:cNvSpPr/>
          <p:nvPr/>
        </p:nvSpPr>
        <p:spPr>
          <a:xfrm>
            <a:off x="4983480" y="4105656"/>
            <a:ext cx="2331720" cy="164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Sobregasto y fondos críticos</a:t>
            </a:r>
            <a:endParaRPr lang="en-US" sz="1050" dirty="0"/>
          </a:p>
        </p:txBody>
      </p:sp>
      <p:sp>
        <p:nvSpPr>
          <p:cNvPr id="34" name="Text 31"/>
          <p:cNvSpPr/>
          <p:nvPr/>
        </p:nvSpPr>
        <p:spPr>
          <a:xfrm>
            <a:off x="4983480" y="4352544"/>
            <a:ext cx="2423160" cy="164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30" dirty="0">
                <a:solidFill>
                  <a:srgbClr val="B9C6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Desviaciones no anticipadas</a:t>
            </a:r>
            <a:endParaRPr lang="en-US" sz="830" dirty="0"/>
          </a:p>
        </p:txBody>
      </p:sp>
      <p:sp>
        <p:nvSpPr>
          <p:cNvPr id="35" name="Shape 32"/>
          <p:cNvSpPr/>
          <p:nvPr/>
        </p:nvSpPr>
        <p:spPr>
          <a:xfrm>
            <a:off x="8065008" y="3959352"/>
            <a:ext cx="3246120" cy="758952"/>
          </a:xfrm>
          <a:prstGeom prst="roundRect">
            <a:avLst>
              <a:gd name="adj" fmla="val 20482"/>
            </a:avLst>
          </a:prstGeom>
          <a:solidFill>
            <a:srgbClr val="071B33">
              <a:alpha val="91000"/>
            </a:srgbClr>
          </a:solidFill>
          <a:ln w="12700">
            <a:solidFill>
              <a:srgbClr val="2EDBEA">
                <a:alpha val="32000"/>
              </a:srgbClr>
            </a:solidFill>
            <a:prstDash val="solid"/>
          </a:ln>
        </p:spPr>
      </p:sp>
      <p:sp>
        <p:nvSpPr>
          <p:cNvPr id="36" name="Text 33"/>
          <p:cNvSpPr/>
          <p:nvPr/>
        </p:nvSpPr>
        <p:spPr>
          <a:xfrm>
            <a:off x="8229600" y="4160520"/>
            <a:ext cx="34747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06</a:t>
            </a:r>
            <a:endParaRPr lang="en-US" sz="1100" dirty="0"/>
          </a:p>
        </p:txBody>
      </p:sp>
      <p:sp>
        <p:nvSpPr>
          <p:cNvPr id="37" name="Text 34"/>
          <p:cNvSpPr/>
          <p:nvPr/>
        </p:nvSpPr>
        <p:spPr>
          <a:xfrm>
            <a:off x="8686800" y="4105656"/>
            <a:ext cx="2331720" cy="164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KPIs no gestionados</a:t>
            </a:r>
            <a:endParaRPr lang="en-US" sz="1050" dirty="0"/>
          </a:p>
        </p:txBody>
      </p:sp>
      <p:sp>
        <p:nvSpPr>
          <p:cNvPr id="38" name="Text 35"/>
          <p:cNvSpPr/>
          <p:nvPr/>
        </p:nvSpPr>
        <p:spPr>
          <a:xfrm>
            <a:off x="8686800" y="4352544"/>
            <a:ext cx="2423160" cy="164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30" dirty="0">
                <a:solidFill>
                  <a:srgbClr val="B9C6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Desempeño medido tarde</a:t>
            </a:r>
            <a:endParaRPr lang="en-US" sz="830" dirty="0"/>
          </a:p>
        </p:txBody>
      </p:sp>
      <p:sp>
        <p:nvSpPr>
          <p:cNvPr id="39" name="Shape 36"/>
          <p:cNvSpPr/>
          <p:nvPr/>
        </p:nvSpPr>
        <p:spPr>
          <a:xfrm>
            <a:off x="658368" y="5422392"/>
            <a:ext cx="10698480" cy="530352"/>
          </a:xfrm>
          <a:prstGeom prst="roundRect">
            <a:avLst>
              <a:gd name="adj" fmla="val 29310"/>
            </a:avLst>
          </a:prstGeom>
          <a:solidFill>
            <a:srgbClr val="071B33">
              <a:alpha val="93000"/>
            </a:srgbClr>
          </a:solidFill>
          <a:ln w="12700">
            <a:solidFill>
              <a:srgbClr val="2EDBEA">
                <a:alpha val="56000"/>
              </a:srgbClr>
            </a:solidFill>
            <a:prstDash val="solid"/>
          </a:ln>
        </p:spPr>
      </p:sp>
      <p:sp>
        <p:nvSpPr>
          <p:cNvPr id="40" name="Text 37"/>
          <p:cNvSpPr/>
          <p:nvPr/>
        </p:nvSpPr>
        <p:spPr>
          <a:xfrm>
            <a:off x="896112" y="5577840"/>
            <a:ext cx="10058400" cy="164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18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Resultado: el administrador reacciona tarde y la gerencia pierde trazabilidad de los riesgos reales del contrato.</a:t>
            </a:r>
            <a:endParaRPr lang="en-US" sz="1180" dirty="0"/>
          </a:p>
        </p:txBody>
      </p:sp>
      <p:sp>
        <p:nvSpPr>
          <p:cNvPr id="41" name="Shape 38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EDBEA">
                <a:alpha val="28000"/>
              </a:srgbClr>
            </a:solidFill>
            <a:prstDash val="solid"/>
          </a:ln>
        </p:spPr>
      </p:sp>
      <p:sp>
        <p:nvSpPr>
          <p:cNvPr id="42" name="Text 39"/>
          <p:cNvSpPr/>
          <p:nvPr/>
        </p:nvSpPr>
        <p:spPr>
          <a:xfrm>
            <a:off x="530352" y="6547104"/>
            <a:ext cx="5029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80" dirty="0">
                <a:solidFill>
                  <a:srgbClr val="D6E3F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MICA 360 | Dolor operacional y ejecutivo</a:t>
            </a:r>
            <a:endParaRPr lang="en-US" sz="780" dirty="0"/>
          </a:p>
        </p:txBody>
      </p:sp>
      <p:sp>
        <p:nvSpPr>
          <p:cNvPr id="43" name="Text 40"/>
          <p:cNvSpPr/>
          <p:nvPr/>
        </p:nvSpPr>
        <p:spPr>
          <a:xfrm>
            <a:off x="9464040" y="6547104"/>
            <a:ext cx="221284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80" dirty="0">
                <a:solidFill>
                  <a:srgbClr val="D6E3F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Consultora AVANZA2</a:t>
            </a:r>
            <a:endParaRPr lang="en-US" sz="78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563819"/>
            <a:ext cx="51115" cy="90434"/>
          </a:xfrm>
          <a:prstGeom prst="rect">
            <a:avLst/>
          </a:prstGeom>
          <a:solidFill>
            <a:srgbClr val="64707D"/>
          </a:solidFill>
          <a:ln w="12700">
            <a:solidFill>
              <a:srgbClr val="64707D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93354" y="485181"/>
            <a:ext cx="51115" cy="169073"/>
          </a:xfrm>
          <a:prstGeom prst="rect">
            <a:avLst/>
          </a:prstGeom>
          <a:solidFill>
            <a:srgbClr val="008F9D"/>
          </a:solidFill>
          <a:ln w="12700">
            <a:solidFill>
              <a:srgbClr val="008F9D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683788" y="390815"/>
            <a:ext cx="51115" cy="263439"/>
          </a:xfrm>
          <a:prstGeom prst="rect">
            <a:avLst/>
          </a:prstGeom>
          <a:solidFill>
            <a:srgbClr val="063778"/>
          </a:solidFill>
          <a:ln w="12700">
            <a:solidFill>
              <a:srgbClr val="063778"/>
            </a:solidFill>
            <a:prstDash val="solid"/>
          </a:ln>
        </p:spPr>
      </p:sp>
      <p:sp>
        <p:nvSpPr>
          <p:cNvPr id="6" name="Shape 3"/>
          <p:cNvSpPr/>
          <p:nvPr/>
        </p:nvSpPr>
        <p:spPr>
          <a:xfrm rot="19800000">
            <a:off x="493776" y="374904"/>
            <a:ext cx="353873" cy="55047"/>
          </a:xfrm>
          <a:prstGeom prst="parallelogram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856793" y="301752"/>
            <a:ext cx="1097280" cy="1280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50" b="1" dirty="0">
                <a:solidFill>
                  <a:srgbClr val="C8D0DC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CONSULTORA</a:t>
            </a:r>
            <a:endParaRPr lang="en-US" sz="550" dirty="0"/>
          </a:p>
        </p:txBody>
      </p:sp>
      <p:sp>
        <p:nvSpPr>
          <p:cNvPr id="8" name="Text 5"/>
          <p:cNvSpPr/>
          <p:nvPr/>
        </p:nvSpPr>
        <p:spPr>
          <a:xfrm>
            <a:off x="856793" y="429768"/>
            <a:ext cx="105156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AVANZA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1789481" y="429768"/>
            <a:ext cx="201168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2</a:t>
            </a:r>
            <a:endParaRPr lang="en-US" sz="1500" dirty="0"/>
          </a:p>
        </p:txBody>
      </p:sp>
      <p:sp>
        <p:nvSpPr>
          <p:cNvPr id="10" name="Shape 7"/>
          <p:cNvSpPr/>
          <p:nvPr/>
        </p:nvSpPr>
        <p:spPr>
          <a:xfrm>
            <a:off x="9217152" y="384048"/>
            <a:ext cx="2331720" cy="310896"/>
          </a:xfrm>
          <a:prstGeom prst="roundRect">
            <a:avLst>
              <a:gd name="adj" fmla="val 35294"/>
            </a:avLst>
          </a:prstGeom>
          <a:solidFill>
            <a:srgbClr val="00C9D8">
              <a:alpha val="14000"/>
            </a:srgbClr>
          </a:solidFill>
          <a:ln w="12700">
            <a:solidFill>
              <a:srgbClr val="00C9D8">
                <a:alpha val="55000"/>
              </a:srgbClr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9336024" y="470916"/>
            <a:ext cx="2103120" cy="1188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3EE7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WEB READY GRAPHIC</a:t>
            </a:r>
            <a:endParaRPr lang="en-US" sz="750" dirty="0"/>
          </a:p>
        </p:txBody>
      </p:sp>
      <p:sp>
        <p:nvSpPr>
          <p:cNvPr id="12" name="Text 9"/>
          <p:cNvSpPr/>
          <p:nvPr/>
        </p:nvSpPr>
        <p:spPr>
          <a:xfrm>
            <a:off x="658368" y="91440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ARQUITECTURA DE VALOR</a:t>
            </a:r>
            <a:endParaRPr lang="en-US" sz="850" dirty="0"/>
          </a:p>
        </p:txBody>
      </p:sp>
      <p:sp>
        <p:nvSpPr>
          <p:cNvPr id="13" name="Text 10"/>
          <p:cNvSpPr/>
          <p:nvPr/>
        </p:nvSpPr>
        <p:spPr>
          <a:xfrm>
            <a:off x="640080" y="1216152"/>
            <a:ext cx="6858000" cy="9144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3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Torre de Control Contractual</a:t>
            </a:r>
            <a:endParaRPr lang="en-US" sz="3300" dirty="0"/>
          </a:p>
        </p:txBody>
      </p:sp>
      <p:sp>
        <p:nvSpPr>
          <p:cNvPr id="14" name="Text 11"/>
          <p:cNvSpPr/>
          <p:nvPr/>
        </p:nvSpPr>
        <p:spPr>
          <a:xfrm>
            <a:off x="658368" y="1956816"/>
            <a:ext cx="6400800" cy="6583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7E4F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MICA 360 integra fuentes, módulos, reglas de riesgo, IA y dashboards ejecutivos.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658368" y="2880360"/>
            <a:ext cx="2423160" cy="2468880"/>
          </a:xfrm>
          <a:prstGeom prst="roundRect">
            <a:avLst>
              <a:gd name="adj" fmla="val 6415"/>
            </a:avLst>
          </a:prstGeom>
          <a:solidFill>
            <a:srgbClr val="071B33">
              <a:alpha val="90000"/>
            </a:srgbClr>
          </a:solidFill>
          <a:ln w="12700">
            <a:solidFill>
              <a:srgbClr val="2EDBEA">
                <a:alpha val="35000"/>
              </a:srgbClr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896112" y="3072384"/>
            <a:ext cx="17373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FUENTES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896112" y="3456432"/>
            <a:ext cx="1938528" cy="201168"/>
          </a:xfrm>
          <a:prstGeom prst="roundRect">
            <a:avLst>
              <a:gd name="adj" fmla="val 50000"/>
            </a:avLst>
          </a:prstGeom>
          <a:solidFill>
            <a:srgbClr val="00C9D8">
              <a:alpha val="10000"/>
            </a:srgbClr>
          </a:solidFill>
          <a:ln w="12700">
            <a:solidFill>
              <a:srgbClr val="00C9D8">
                <a:alpha val="45000"/>
              </a:srgbClr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960120" y="3512759"/>
            <a:ext cx="1810512" cy="1005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9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ERP / SAP</a:t>
            </a:r>
            <a:endParaRPr lang="en-US" sz="690" dirty="0"/>
          </a:p>
        </p:txBody>
      </p:sp>
      <p:sp>
        <p:nvSpPr>
          <p:cNvPr id="19" name="Shape 16"/>
          <p:cNvSpPr/>
          <p:nvPr/>
        </p:nvSpPr>
        <p:spPr>
          <a:xfrm>
            <a:off x="896112" y="3749040"/>
            <a:ext cx="1938528" cy="201168"/>
          </a:xfrm>
          <a:prstGeom prst="roundRect">
            <a:avLst>
              <a:gd name="adj" fmla="val 50000"/>
            </a:avLst>
          </a:prstGeom>
          <a:solidFill>
            <a:srgbClr val="00C9D8">
              <a:alpha val="10000"/>
            </a:srgbClr>
          </a:solidFill>
          <a:ln w="12700">
            <a:solidFill>
              <a:srgbClr val="00C9D8">
                <a:alpha val="45000"/>
              </a:srgbClr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960120" y="3805367"/>
            <a:ext cx="1810512" cy="1005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9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Control acceso</a:t>
            </a:r>
            <a:endParaRPr lang="en-US" sz="690" dirty="0"/>
          </a:p>
        </p:txBody>
      </p:sp>
      <p:sp>
        <p:nvSpPr>
          <p:cNvPr id="21" name="Shape 18"/>
          <p:cNvSpPr/>
          <p:nvPr/>
        </p:nvSpPr>
        <p:spPr>
          <a:xfrm>
            <a:off x="896112" y="4041648"/>
            <a:ext cx="1938528" cy="201168"/>
          </a:xfrm>
          <a:prstGeom prst="roundRect">
            <a:avLst>
              <a:gd name="adj" fmla="val 50000"/>
            </a:avLst>
          </a:prstGeom>
          <a:solidFill>
            <a:srgbClr val="00C9D8">
              <a:alpha val="10000"/>
            </a:srgbClr>
          </a:solidFill>
          <a:ln w="12700">
            <a:solidFill>
              <a:srgbClr val="00C9D8">
                <a:alpha val="45000"/>
              </a:srgbClr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960120" y="4097975"/>
            <a:ext cx="1810512" cy="1005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9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HSE</a:t>
            </a:r>
            <a:endParaRPr lang="en-US" sz="690" dirty="0"/>
          </a:p>
        </p:txBody>
      </p:sp>
      <p:sp>
        <p:nvSpPr>
          <p:cNvPr id="23" name="Shape 20"/>
          <p:cNvSpPr/>
          <p:nvPr/>
        </p:nvSpPr>
        <p:spPr>
          <a:xfrm>
            <a:off x="896112" y="4334256"/>
            <a:ext cx="1938528" cy="201168"/>
          </a:xfrm>
          <a:prstGeom prst="roundRect">
            <a:avLst>
              <a:gd name="adj" fmla="val 50000"/>
            </a:avLst>
          </a:prstGeom>
          <a:solidFill>
            <a:srgbClr val="00C9D8">
              <a:alpha val="10000"/>
            </a:srgbClr>
          </a:solidFill>
          <a:ln w="12700">
            <a:solidFill>
              <a:srgbClr val="00C9D8">
                <a:alpha val="45000"/>
              </a:srgbClr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960120" y="4390583"/>
            <a:ext cx="1810512" cy="1005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9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RRLL / Legal</a:t>
            </a:r>
            <a:endParaRPr lang="en-US" sz="690" dirty="0"/>
          </a:p>
        </p:txBody>
      </p:sp>
      <p:sp>
        <p:nvSpPr>
          <p:cNvPr id="25" name="Shape 22"/>
          <p:cNvSpPr/>
          <p:nvPr/>
        </p:nvSpPr>
        <p:spPr>
          <a:xfrm>
            <a:off x="896112" y="4626864"/>
            <a:ext cx="1938528" cy="201168"/>
          </a:xfrm>
          <a:prstGeom prst="roundRect">
            <a:avLst>
              <a:gd name="adj" fmla="val 50000"/>
            </a:avLst>
          </a:prstGeom>
          <a:solidFill>
            <a:srgbClr val="00C9D8">
              <a:alpha val="10000"/>
            </a:srgbClr>
          </a:solidFill>
          <a:ln w="12700">
            <a:solidFill>
              <a:srgbClr val="00C9D8">
                <a:alpha val="45000"/>
              </a:srgbClr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960120" y="4683191"/>
            <a:ext cx="1810512" cy="1005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9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Documental</a:t>
            </a:r>
            <a:endParaRPr lang="en-US" sz="690" dirty="0"/>
          </a:p>
        </p:txBody>
      </p:sp>
      <p:sp>
        <p:nvSpPr>
          <p:cNvPr id="27" name="Shape 24"/>
          <p:cNvSpPr/>
          <p:nvPr/>
        </p:nvSpPr>
        <p:spPr>
          <a:xfrm>
            <a:off x="896112" y="4919472"/>
            <a:ext cx="1938528" cy="201168"/>
          </a:xfrm>
          <a:prstGeom prst="roundRect">
            <a:avLst>
              <a:gd name="adj" fmla="val 50000"/>
            </a:avLst>
          </a:prstGeom>
          <a:solidFill>
            <a:srgbClr val="00C9D8">
              <a:alpha val="10000"/>
            </a:srgbClr>
          </a:solidFill>
          <a:ln w="12700">
            <a:solidFill>
              <a:srgbClr val="00C9D8">
                <a:alpha val="45000"/>
              </a:srgbClr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960120" y="4975799"/>
            <a:ext cx="1810512" cy="1005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9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Proveedores</a:t>
            </a:r>
            <a:endParaRPr lang="en-US" sz="690" dirty="0"/>
          </a:p>
        </p:txBody>
      </p:sp>
      <p:sp>
        <p:nvSpPr>
          <p:cNvPr id="29" name="Shape 26"/>
          <p:cNvSpPr/>
          <p:nvPr/>
        </p:nvSpPr>
        <p:spPr>
          <a:xfrm>
            <a:off x="4370832" y="2670048"/>
            <a:ext cx="2926080" cy="2880360"/>
          </a:xfrm>
          <a:prstGeom prst="roundRect">
            <a:avLst>
              <a:gd name="adj" fmla="val 5397"/>
            </a:avLst>
          </a:prstGeom>
          <a:solidFill>
            <a:srgbClr val="071B33">
              <a:alpha val="95000"/>
            </a:srgbClr>
          </a:solidFill>
          <a:ln w="12700">
            <a:solidFill>
              <a:srgbClr val="2EDBEA">
                <a:alpha val="65000"/>
              </a:srgbClr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4718304" y="2980944"/>
            <a:ext cx="2240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MICA 360</a:t>
            </a:r>
            <a:endParaRPr lang="en-US" sz="2400" dirty="0"/>
          </a:p>
        </p:txBody>
      </p:sp>
      <p:sp>
        <p:nvSpPr>
          <p:cNvPr id="31" name="Text 28"/>
          <p:cNvSpPr/>
          <p:nvPr/>
        </p:nvSpPr>
        <p:spPr>
          <a:xfrm>
            <a:off x="4718304" y="3410712"/>
            <a:ext cx="2240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Risk &amp; Control Engine</a:t>
            </a:r>
            <a:endParaRPr lang="en-US" sz="1000" dirty="0"/>
          </a:p>
        </p:txBody>
      </p:sp>
      <p:sp>
        <p:nvSpPr>
          <p:cNvPr id="32" name="Shape 29"/>
          <p:cNvSpPr/>
          <p:nvPr/>
        </p:nvSpPr>
        <p:spPr>
          <a:xfrm>
            <a:off x="4736592" y="3803904"/>
            <a:ext cx="2148840" cy="228600"/>
          </a:xfrm>
          <a:prstGeom prst="roundRect">
            <a:avLst>
              <a:gd name="adj" fmla="val 44000"/>
            </a:avLst>
          </a:prstGeom>
          <a:solidFill>
            <a:srgbClr val="00C9D8">
              <a:alpha val="14000"/>
            </a:srgbClr>
          </a:solidFill>
          <a:ln w="12700">
            <a:solidFill>
              <a:srgbClr val="00C9D8">
                <a:alpha val="45000"/>
              </a:srgbClr>
            </a:solidFill>
            <a:prstDash val="solid"/>
          </a:ln>
        </p:spPr>
      </p:sp>
      <p:sp>
        <p:nvSpPr>
          <p:cNvPr id="33" name="Text 30"/>
          <p:cNvSpPr/>
          <p:nvPr/>
        </p:nvSpPr>
        <p:spPr>
          <a:xfrm>
            <a:off x="4800600" y="3867912"/>
            <a:ext cx="2020824" cy="1143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8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Score 360</a:t>
            </a:r>
            <a:endParaRPr lang="en-US" sz="780" dirty="0"/>
          </a:p>
        </p:txBody>
      </p:sp>
      <p:sp>
        <p:nvSpPr>
          <p:cNvPr id="34" name="Shape 31"/>
          <p:cNvSpPr/>
          <p:nvPr/>
        </p:nvSpPr>
        <p:spPr>
          <a:xfrm>
            <a:off x="4736592" y="4133088"/>
            <a:ext cx="2148840" cy="228600"/>
          </a:xfrm>
          <a:prstGeom prst="roundRect">
            <a:avLst>
              <a:gd name="adj" fmla="val 44000"/>
            </a:avLst>
          </a:prstGeom>
          <a:solidFill>
            <a:srgbClr val="00C9D8">
              <a:alpha val="14000"/>
            </a:srgbClr>
          </a:solidFill>
          <a:ln w="12700">
            <a:solidFill>
              <a:srgbClr val="00C9D8">
                <a:alpha val="45000"/>
              </a:srgbClr>
            </a:solidFill>
            <a:prstDash val="solid"/>
          </a:ln>
        </p:spPr>
      </p:sp>
      <p:sp>
        <p:nvSpPr>
          <p:cNvPr id="35" name="Text 32"/>
          <p:cNvSpPr/>
          <p:nvPr/>
        </p:nvSpPr>
        <p:spPr>
          <a:xfrm>
            <a:off x="4800600" y="4197096"/>
            <a:ext cx="2020824" cy="1143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8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Reglas de alerta</a:t>
            </a:r>
            <a:endParaRPr lang="en-US" sz="780" dirty="0"/>
          </a:p>
        </p:txBody>
      </p:sp>
      <p:sp>
        <p:nvSpPr>
          <p:cNvPr id="36" name="Shape 33"/>
          <p:cNvSpPr/>
          <p:nvPr/>
        </p:nvSpPr>
        <p:spPr>
          <a:xfrm>
            <a:off x="4736592" y="4462272"/>
            <a:ext cx="2148840" cy="228600"/>
          </a:xfrm>
          <a:prstGeom prst="roundRect">
            <a:avLst>
              <a:gd name="adj" fmla="val 44000"/>
            </a:avLst>
          </a:prstGeom>
          <a:solidFill>
            <a:srgbClr val="00C9D8">
              <a:alpha val="14000"/>
            </a:srgbClr>
          </a:solidFill>
          <a:ln w="12700">
            <a:solidFill>
              <a:srgbClr val="00C9D8">
                <a:alpha val="45000"/>
              </a:srgbClr>
            </a:solidFill>
            <a:prstDash val="solid"/>
          </a:ln>
        </p:spPr>
      </p:sp>
      <p:sp>
        <p:nvSpPr>
          <p:cNvPr id="37" name="Text 34"/>
          <p:cNvSpPr/>
          <p:nvPr/>
        </p:nvSpPr>
        <p:spPr>
          <a:xfrm>
            <a:off x="4800600" y="4526280"/>
            <a:ext cx="2020824" cy="1143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8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Workflows</a:t>
            </a:r>
            <a:endParaRPr lang="en-US" sz="780" dirty="0"/>
          </a:p>
        </p:txBody>
      </p:sp>
      <p:sp>
        <p:nvSpPr>
          <p:cNvPr id="38" name="Shape 35"/>
          <p:cNvSpPr/>
          <p:nvPr/>
        </p:nvSpPr>
        <p:spPr>
          <a:xfrm>
            <a:off x="4736592" y="4791456"/>
            <a:ext cx="2148840" cy="228600"/>
          </a:xfrm>
          <a:prstGeom prst="roundRect">
            <a:avLst>
              <a:gd name="adj" fmla="val 44000"/>
            </a:avLst>
          </a:prstGeom>
          <a:solidFill>
            <a:srgbClr val="E0A62D">
              <a:alpha val="14000"/>
            </a:srgbClr>
          </a:solidFill>
          <a:ln w="12700">
            <a:solidFill>
              <a:srgbClr val="E0A62D">
                <a:alpha val="45000"/>
              </a:srgbClr>
            </a:solidFill>
            <a:prstDash val="solid"/>
          </a:ln>
        </p:spPr>
      </p:sp>
      <p:sp>
        <p:nvSpPr>
          <p:cNvPr id="39" name="Text 36"/>
          <p:cNvSpPr/>
          <p:nvPr/>
        </p:nvSpPr>
        <p:spPr>
          <a:xfrm>
            <a:off x="4800600" y="4855464"/>
            <a:ext cx="2020824" cy="1143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8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IA contractual</a:t>
            </a:r>
            <a:endParaRPr lang="en-US" sz="780" dirty="0"/>
          </a:p>
        </p:txBody>
      </p:sp>
      <p:sp>
        <p:nvSpPr>
          <p:cNvPr id="40" name="Shape 37"/>
          <p:cNvSpPr/>
          <p:nvPr/>
        </p:nvSpPr>
        <p:spPr>
          <a:xfrm>
            <a:off x="8577072" y="2880360"/>
            <a:ext cx="2578608" cy="2468880"/>
          </a:xfrm>
          <a:prstGeom prst="roundRect">
            <a:avLst>
              <a:gd name="adj" fmla="val 6296"/>
            </a:avLst>
          </a:prstGeom>
          <a:solidFill>
            <a:srgbClr val="071B33">
              <a:alpha val="90000"/>
            </a:srgbClr>
          </a:solidFill>
          <a:ln w="12700">
            <a:solidFill>
              <a:srgbClr val="2EDBEA">
                <a:alpha val="35000"/>
              </a:srgbClr>
            </a:solidFill>
            <a:prstDash val="solid"/>
          </a:ln>
        </p:spPr>
      </p:sp>
      <p:sp>
        <p:nvSpPr>
          <p:cNvPr id="41" name="Text 38"/>
          <p:cNvSpPr/>
          <p:nvPr/>
        </p:nvSpPr>
        <p:spPr>
          <a:xfrm>
            <a:off x="8887968" y="3072384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40D99B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SALIDAS</a:t>
            </a:r>
            <a:endParaRPr lang="en-US" sz="1000" dirty="0"/>
          </a:p>
        </p:txBody>
      </p:sp>
      <p:sp>
        <p:nvSpPr>
          <p:cNvPr id="42" name="Shape 39"/>
          <p:cNvSpPr/>
          <p:nvPr/>
        </p:nvSpPr>
        <p:spPr>
          <a:xfrm>
            <a:off x="8887968" y="3456432"/>
            <a:ext cx="1938528" cy="219456"/>
          </a:xfrm>
          <a:prstGeom prst="roundRect">
            <a:avLst>
              <a:gd name="adj" fmla="val 45833"/>
            </a:avLst>
          </a:prstGeom>
          <a:solidFill>
            <a:srgbClr val="40D99B">
              <a:alpha val="10000"/>
            </a:srgbClr>
          </a:solidFill>
          <a:ln w="12700">
            <a:solidFill>
              <a:srgbClr val="40D99B">
                <a:alpha val="45000"/>
              </a:srgbClr>
            </a:solidFill>
            <a:prstDash val="solid"/>
          </a:ln>
        </p:spPr>
      </p:sp>
      <p:sp>
        <p:nvSpPr>
          <p:cNvPr id="43" name="Text 40"/>
          <p:cNvSpPr/>
          <p:nvPr/>
        </p:nvSpPr>
        <p:spPr>
          <a:xfrm>
            <a:off x="8951976" y="3517880"/>
            <a:ext cx="1810512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9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Dashboard gerencial</a:t>
            </a:r>
            <a:endParaRPr lang="en-US" sz="690" dirty="0"/>
          </a:p>
        </p:txBody>
      </p:sp>
      <p:sp>
        <p:nvSpPr>
          <p:cNvPr id="44" name="Shape 41"/>
          <p:cNvSpPr/>
          <p:nvPr/>
        </p:nvSpPr>
        <p:spPr>
          <a:xfrm>
            <a:off x="8887968" y="3803904"/>
            <a:ext cx="1938528" cy="219456"/>
          </a:xfrm>
          <a:prstGeom prst="roundRect">
            <a:avLst>
              <a:gd name="adj" fmla="val 45833"/>
            </a:avLst>
          </a:prstGeom>
          <a:solidFill>
            <a:srgbClr val="40D99B">
              <a:alpha val="10000"/>
            </a:srgbClr>
          </a:solidFill>
          <a:ln w="12700">
            <a:solidFill>
              <a:srgbClr val="40D99B">
                <a:alpha val="45000"/>
              </a:srgbClr>
            </a:solidFill>
            <a:prstDash val="solid"/>
          </a:ln>
        </p:spPr>
      </p:sp>
      <p:sp>
        <p:nvSpPr>
          <p:cNvPr id="45" name="Text 42"/>
          <p:cNvSpPr/>
          <p:nvPr/>
        </p:nvSpPr>
        <p:spPr>
          <a:xfrm>
            <a:off x="8951976" y="3865352"/>
            <a:ext cx="1810512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9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Alertas y tareas</a:t>
            </a:r>
            <a:endParaRPr lang="en-US" sz="690" dirty="0"/>
          </a:p>
        </p:txBody>
      </p:sp>
      <p:sp>
        <p:nvSpPr>
          <p:cNvPr id="46" name="Shape 43"/>
          <p:cNvSpPr/>
          <p:nvPr/>
        </p:nvSpPr>
        <p:spPr>
          <a:xfrm>
            <a:off x="8887968" y="4151376"/>
            <a:ext cx="1938528" cy="219456"/>
          </a:xfrm>
          <a:prstGeom prst="roundRect">
            <a:avLst>
              <a:gd name="adj" fmla="val 45833"/>
            </a:avLst>
          </a:prstGeom>
          <a:solidFill>
            <a:srgbClr val="40D99B">
              <a:alpha val="10000"/>
            </a:srgbClr>
          </a:solidFill>
          <a:ln w="12700">
            <a:solidFill>
              <a:srgbClr val="40D99B">
                <a:alpha val="45000"/>
              </a:srgbClr>
            </a:solidFill>
            <a:prstDash val="solid"/>
          </a:ln>
        </p:spPr>
      </p:sp>
      <p:sp>
        <p:nvSpPr>
          <p:cNvPr id="47" name="Text 44"/>
          <p:cNvSpPr/>
          <p:nvPr/>
        </p:nvSpPr>
        <p:spPr>
          <a:xfrm>
            <a:off x="8951976" y="4212824"/>
            <a:ext cx="1810512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9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Reporte comité</a:t>
            </a:r>
            <a:endParaRPr lang="en-US" sz="690" dirty="0"/>
          </a:p>
        </p:txBody>
      </p:sp>
      <p:sp>
        <p:nvSpPr>
          <p:cNvPr id="48" name="Shape 45"/>
          <p:cNvSpPr/>
          <p:nvPr/>
        </p:nvSpPr>
        <p:spPr>
          <a:xfrm>
            <a:off x="8887968" y="4498848"/>
            <a:ext cx="1938528" cy="219456"/>
          </a:xfrm>
          <a:prstGeom prst="roundRect">
            <a:avLst>
              <a:gd name="adj" fmla="val 45833"/>
            </a:avLst>
          </a:prstGeom>
          <a:solidFill>
            <a:srgbClr val="40D99B">
              <a:alpha val="10000"/>
            </a:srgbClr>
          </a:solidFill>
          <a:ln w="12700">
            <a:solidFill>
              <a:srgbClr val="40D99B">
                <a:alpha val="45000"/>
              </a:srgbClr>
            </a:solidFill>
            <a:prstDash val="solid"/>
          </a:ln>
        </p:spPr>
      </p:sp>
      <p:sp>
        <p:nvSpPr>
          <p:cNvPr id="49" name="Text 46"/>
          <p:cNvSpPr/>
          <p:nvPr/>
        </p:nvSpPr>
        <p:spPr>
          <a:xfrm>
            <a:off x="8951976" y="4560296"/>
            <a:ext cx="1810512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9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Asistente IA</a:t>
            </a:r>
            <a:endParaRPr lang="en-US" sz="690" dirty="0"/>
          </a:p>
        </p:txBody>
      </p:sp>
      <p:sp>
        <p:nvSpPr>
          <p:cNvPr id="50" name="Shape 47"/>
          <p:cNvSpPr/>
          <p:nvPr/>
        </p:nvSpPr>
        <p:spPr>
          <a:xfrm>
            <a:off x="8887968" y="4846320"/>
            <a:ext cx="1938528" cy="219456"/>
          </a:xfrm>
          <a:prstGeom prst="roundRect">
            <a:avLst>
              <a:gd name="adj" fmla="val 45833"/>
            </a:avLst>
          </a:prstGeom>
          <a:solidFill>
            <a:srgbClr val="40D99B">
              <a:alpha val="10000"/>
            </a:srgbClr>
          </a:solidFill>
          <a:ln w="12700">
            <a:solidFill>
              <a:srgbClr val="40D99B">
                <a:alpha val="45000"/>
              </a:srgbClr>
            </a:solidFill>
            <a:prstDash val="solid"/>
          </a:ln>
        </p:spPr>
      </p:sp>
      <p:sp>
        <p:nvSpPr>
          <p:cNvPr id="51" name="Text 48"/>
          <p:cNvSpPr/>
          <p:nvPr/>
        </p:nvSpPr>
        <p:spPr>
          <a:xfrm>
            <a:off x="8951976" y="4907768"/>
            <a:ext cx="1810512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9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Evidence pack</a:t>
            </a:r>
            <a:endParaRPr lang="en-US" sz="690" dirty="0"/>
          </a:p>
        </p:txBody>
      </p:sp>
      <p:sp>
        <p:nvSpPr>
          <p:cNvPr id="52" name="Shape 49"/>
          <p:cNvSpPr/>
          <p:nvPr/>
        </p:nvSpPr>
        <p:spPr>
          <a:xfrm>
            <a:off x="3154680" y="4096512"/>
            <a:ext cx="1124712" cy="0"/>
          </a:xfrm>
          <a:prstGeom prst="line">
            <a:avLst/>
          </a:prstGeom>
          <a:noFill/>
          <a:ln w="12700">
            <a:solidFill>
              <a:srgbClr val="2EDBEA">
                <a:alpha val="55000"/>
              </a:srgbClr>
            </a:solidFill>
            <a:prstDash val="solid"/>
            <a:headEnd type="none"/>
            <a:tailEnd type="triangle"/>
          </a:ln>
        </p:spPr>
      </p:sp>
      <p:sp>
        <p:nvSpPr>
          <p:cNvPr id="53" name="Shape 50"/>
          <p:cNvSpPr/>
          <p:nvPr/>
        </p:nvSpPr>
        <p:spPr>
          <a:xfrm>
            <a:off x="7388352" y="4096512"/>
            <a:ext cx="1069848" cy="0"/>
          </a:xfrm>
          <a:prstGeom prst="line">
            <a:avLst/>
          </a:prstGeom>
          <a:noFill/>
          <a:ln w="12700">
            <a:solidFill>
              <a:srgbClr val="2EDBEA">
                <a:alpha val="55000"/>
              </a:srgbClr>
            </a:solidFill>
            <a:prstDash val="solid"/>
            <a:headEnd type="none"/>
            <a:tailEnd type="triangle"/>
          </a:ln>
        </p:spPr>
      </p:sp>
      <p:sp>
        <p:nvSpPr>
          <p:cNvPr id="54" name="Shape 51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EDBEA">
                <a:alpha val="28000"/>
              </a:srgbClr>
            </a:solidFill>
            <a:prstDash val="solid"/>
          </a:ln>
        </p:spPr>
      </p:sp>
      <p:sp>
        <p:nvSpPr>
          <p:cNvPr id="55" name="Text 52"/>
          <p:cNvSpPr/>
          <p:nvPr/>
        </p:nvSpPr>
        <p:spPr>
          <a:xfrm>
            <a:off x="530352" y="6547104"/>
            <a:ext cx="5029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80" dirty="0">
                <a:solidFill>
                  <a:srgbClr val="D6E3F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MICA 360 | Arquitectura de valor</a:t>
            </a:r>
            <a:endParaRPr lang="en-US" sz="780" dirty="0"/>
          </a:p>
        </p:txBody>
      </p:sp>
      <p:sp>
        <p:nvSpPr>
          <p:cNvPr id="56" name="Text 53"/>
          <p:cNvSpPr/>
          <p:nvPr/>
        </p:nvSpPr>
        <p:spPr>
          <a:xfrm>
            <a:off x="9464040" y="6547104"/>
            <a:ext cx="221284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80" dirty="0">
                <a:solidFill>
                  <a:srgbClr val="D6E3F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Consultora AVANZA2</a:t>
            </a:r>
            <a:endParaRPr lang="en-US" sz="78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563819"/>
            <a:ext cx="51115" cy="90434"/>
          </a:xfrm>
          <a:prstGeom prst="rect">
            <a:avLst/>
          </a:prstGeom>
          <a:solidFill>
            <a:srgbClr val="64707D"/>
          </a:solidFill>
          <a:ln w="12700">
            <a:solidFill>
              <a:srgbClr val="64707D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93354" y="485181"/>
            <a:ext cx="51115" cy="169073"/>
          </a:xfrm>
          <a:prstGeom prst="rect">
            <a:avLst/>
          </a:prstGeom>
          <a:solidFill>
            <a:srgbClr val="008F9D"/>
          </a:solidFill>
          <a:ln w="12700">
            <a:solidFill>
              <a:srgbClr val="008F9D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683788" y="390815"/>
            <a:ext cx="51115" cy="263439"/>
          </a:xfrm>
          <a:prstGeom prst="rect">
            <a:avLst/>
          </a:prstGeom>
          <a:solidFill>
            <a:srgbClr val="063778"/>
          </a:solidFill>
          <a:ln w="12700">
            <a:solidFill>
              <a:srgbClr val="063778"/>
            </a:solidFill>
            <a:prstDash val="solid"/>
          </a:ln>
        </p:spPr>
      </p:sp>
      <p:sp>
        <p:nvSpPr>
          <p:cNvPr id="6" name="Shape 3"/>
          <p:cNvSpPr/>
          <p:nvPr/>
        </p:nvSpPr>
        <p:spPr>
          <a:xfrm rot="19800000">
            <a:off x="493776" y="374904"/>
            <a:ext cx="353873" cy="55047"/>
          </a:xfrm>
          <a:prstGeom prst="parallelogram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856793" y="301752"/>
            <a:ext cx="1097280" cy="1280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50" b="1" dirty="0">
                <a:solidFill>
                  <a:srgbClr val="C8D0DC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CONSULTORA</a:t>
            </a:r>
            <a:endParaRPr lang="en-US" sz="550" dirty="0"/>
          </a:p>
        </p:txBody>
      </p:sp>
      <p:sp>
        <p:nvSpPr>
          <p:cNvPr id="8" name="Text 5"/>
          <p:cNvSpPr/>
          <p:nvPr/>
        </p:nvSpPr>
        <p:spPr>
          <a:xfrm>
            <a:off x="856793" y="429768"/>
            <a:ext cx="105156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AVANZA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1789481" y="429768"/>
            <a:ext cx="201168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2</a:t>
            </a:r>
            <a:endParaRPr lang="en-US" sz="1500" dirty="0"/>
          </a:p>
        </p:txBody>
      </p:sp>
      <p:sp>
        <p:nvSpPr>
          <p:cNvPr id="10" name="Shape 7"/>
          <p:cNvSpPr/>
          <p:nvPr/>
        </p:nvSpPr>
        <p:spPr>
          <a:xfrm>
            <a:off x="9217152" y="384048"/>
            <a:ext cx="2331720" cy="310896"/>
          </a:xfrm>
          <a:prstGeom prst="roundRect">
            <a:avLst>
              <a:gd name="adj" fmla="val 35294"/>
            </a:avLst>
          </a:prstGeom>
          <a:solidFill>
            <a:srgbClr val="00C9D8">
              <a:alpha val="14000"/>
            </a:srgbClr>
          </a:solidFill>
          <a:ln w="12700">
            <a:solidFill>
              <a:srgbClr val="00C9D8">
                <a:alpha val="55000"/>
              </a:srgbClr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9336024" y="470916"/>
            <a:ext cx="2103120" cy="1188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3EE7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WEB READY GRAPHIC</a:t>
            </a:r>
            <a:endParaRPr lang="en-US" sz="750" dirty="0"/>
          </a:p>
        </p:txBody>
      </p:sp>
      <p:sp>
        <p:nvSpPr>
          <p:cNvPr id="12" name="Text 9"/>
          <p:cNvSpPr/>
          <p:nvPr/>
        </p:nvSpPr>
        <p:spPr>
          <a:xfrm>
            <a:off x="658368" y="91440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MODELO 360°</a:t>
            </a:r>
            <a:endParaRPr lang="en-US" sz="850" dirty="0"/>
          </a:p>
        </p:txBody>
      </p:sp>
      <p:sp>
        <p:nvSpPr>
          <p:cNvPr id="13" name="Text 10"/>
          <p:cNvSpPr/>
          <p:nvPr/>
        </p:nvSpPr>
        <p:spPr>
          <a:xfrm>
            <a:off x="640080" y="1216152"/>
            <a:ext cx="8046720" cy="9144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Todo contrato como una unidad viva de riesgo y cumplimiento</a:t>
            </a:r>
            <a:endParaRPr lang="en-US" sz="3000" dirty="0"/>
          </a:p>
        </p:txBody>
      </p:sp>
      <p:sp>
        <p:nvSpPr>
          <p:cNvPr id="14" name="Text 11"/>
          <p:cNvSpPr/>
          <p:nvPr/>
        </p:nvSpPr>
        <p:spPr>
          <a:xfrm>
            <a:off x="658368" y="1938528"/>
            <a:ext cx="6766560" cy="6583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7E4F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Se monitorean contratos, personas, documentos, KPI, gasto y evidencia en un único mapa ejecutivo.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5001768" y="3246120"/>
            <a:ext cx="2148840" cy="1298448"/>
          </a:xfrm>
          <a:prstGeom prst="roundRect">
            <a:avLst>
              <a:gd name="adj" fmla="val 11972"/>
            </a:avLst>
          </a:prstGeom>
          <a:solidFill>
            <a:srgbClr val="071B33">
              <a:alpha val="96000"/>
            </a:srgbClr>
          </a:solidFill>
          <a:ln w="12700">
            <a:solidFill>
              <a:srgbClr val="2EDBEA">
                <a:alpha val="70000"/>
              </a:srgbClr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5184648" y="3547872"/>
            <a:ext cx="1783080" cy="42062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CONTRATO</a:t>
            </a:r>
            <a:endParaRPr lang="en-US" sz="1900" dirty="0"/>
          </a:p>
          <a:p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CRÍTICO</a:t>
            </a:r>
            <a:endParaRPr lang="en-US" sz="1900" dirty="0"/>
          </a:p>
        </p:txBody>
      </p:sp>
      <p:sp>
        <p:nvSpPr>
          <p:cNvPr id="17" name="Text 14"/>
          <p:cNvSpPr/>
          <p:nvPr/>
        </p:nvSpPr>
        <p:spPr>
          <a:xfrm>
            <a:off x="5394960" y="4160520"/>
            <a:ext cx="1371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Score 360 + IA</a:t>
            </a:r>
            <a:endParaRPr lang="en-US" sz="900" dirty="0"/>
          </a:p>
        </p:txBody>
      </p:sp>
      <p:sp>
        <p:nvSpPr>
          <p:cNvPr id="18" name="Shape 15"/>
          <p:cNvSpPr/>
          <p:nvPr/>
        </p:nvSpPr>
        <p:spPr>
          <a:xfrm>
            <a:off x="2788920" y="2697480"/>
            <a:ext cx="1508760" cy="603504"/>
          </a:xfrm>
          <a:prstGeom prst="roundRect">
            <a:avLst>
              <a:gd name="adj" fmla="val 25758"/>
            </a:avLst>
          </a:prstGeom>
          <a:solidFill>
            <a:srgbClr val="071B33">
              <a:alpha val="90000"/>
            </a:srgbClr>
          </a:solidFill>
          <a:ln w="12700">
            <a:solidFill>
              <a:srgbClr val="00C9D8">
                <a:alpha val="45000"/>
              </a:srgbClr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2880360" y="2898648"/>
            <a:ext cx="1325880" cy="1463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Proveedor</a:t>
            </a:r>
            <a:endParaRPr lang="en-US" sz="950" dirty="0"/>
          </a:p>
        </p:txBody>
      </p:sp>
      <p:sp>
        <p:nvSpPr>
          <p:cNvPr id="20" name="Shape 17"/>
          <p:cNvSpPr/>
          <p:nvPr/>
        </p:nvSpPr>
        <p:spPr>
          <a:xfrm>
            <a:off x="3538728" y="3300984"/>
            <a:ext cx="2542032" cy="768096"/>
          </a:xfrm>
          <a:prstGeom prst="line">
            <a:avLst/>
          </a:prstGeom>
          <a:noFill/>
          <a:ln w="12700">
            <a:solidFill>
              <a:srgbClr val="2EDBEA">
                <a:alpha val="55000"/>
              </a:srgbClr>
            </a:solidFill>
            <a:prstDash val="solid"/>
            <a:headEnd type="none"/>
            <a:tailEnd type="triangle"/>
          </a:ln>
        </p:spPr>
      </p:sp>
      <p:sp>
        <p:nvSpPr>
          <p:cNvPr id="21" name="Shape 18"/>
          <p:cNvSpPr/>
          <p:nvPr/>
        </p:nvSpPr>
        <p:spPr>
          <a:xfrm>
            <a:off x="5486400" y="2103120"/>
            <a:ext cx="1508760" cy="603504"/>
          </a:xfrm>
          <a:prstGeom prst="roundRect">
            <a:avLst>
              <a:gd name="adj" fmla="val 25758"/>
            </a:avLst>
          </a:prstGeom>
          <a:solidFill>
            <a:srgbClr val="071B33">
              <a:alpha val="90000"/>
            </a:srgbClr>
          </a:solidFill>
          <a:ln w="12700">
            <a:solidFill>
              <a:srgbClr val="E0A62D">
                <a:alpha val="45000"/>
              </a:srgbClr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5577840" y="2304288"/>
            <a:ext cx="1325880" cy="1463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Subcontratista</a:t>
            </a:r>
            <a:endParaRPr lang="en-US" sz="950" dirty="0"/>
          </a:p>
        </p:txBody>
      </p:sp>
      <p:sp>
        <p:nvSpPr>
          <p:cNvPr id="23" name="Shape 20"/>
          <p:cNvSpPr/>
          <p:nvPr/>
        </p:nvSpPr>
        <p:spPr>
          <a:xfrm>
            <a:off x="6236208" y="2706624"/>
            <a:ext cx="-155448" cy="1362456"/>
          </a:xfrm>
          <a:prstGeom prst="line">
            <a:avLst/>
          </a:prstGeom>
          <a:noFill/>
          <a:ln w="12700">
            <a:solidFill>
              <a:srgbClr val="2EDBEA">
                <a:alpha val="55000"/>
              </a:srgbClr>
            </a:solidFill>
            <a:prstDash val="solid"/>
            <a:headEnd type="none"/>
            <a:tailEnd type="triangle"/>
          </a:ln>
        </p:spPr>
      </p:sp>
      <p:sp>
        <p:nvSpPr>
          <p:cNvPr id="24" name="Shape 21"/>
          <p:cNvSpPr/>
          <p:nvPr/>
        </p:nvSpPr>
        <p:spPr>
          <a:xfrm>
            <a:off x="8275320" y="2697480"/>
            <a:ext cx="1508760" cy="603504"/>
          </a:xfrm>
          <a:prstGeom prst="roundRect">
            <a:avLst>
              <a:gd name="adj" fmla="val 25758"/>
            </a:avLst>
          </a:prstGeom>
          <a:solidFill>
            <a:srgbClr val="071B33">
              <a:alpha val="90000"/>
            </a:srgbClr>
          </a:solidFill>
          <a:ln w="12700">
            <a:solidFill>
              <a:srgbClr val="00C9D8">
                <a:alpha val="45000"/>
              </a:srgbClr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8366760" y="2898648"/>
            <a:ext cx="1325880" cy="1463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Acreditación</a:t>
            </a:r>
            <a:endParaRPr lang="en-US" sz="950" dirty="0"/>
          </a:p>
        </p:txBody>
      </p:sp>
      <p:sp>
        <p:nvSpPr>
          <p:cNvPr id="26" name="Shape 23"/>
          <p:cNvSpPr/>
          <p:nvPr/>
        </p:nvSpPr>
        <p:spPr>
          <a:xfrm>
            <a:off x="9025128" y="3300984"/>
            <a:ext cx="-2944368" cy="768096"/>
          </a:xfrm>
          <a:prstGeom prst="line">
            <a:avLst/>
          </a:prstGeom>
          <a:noFill/>
          <a:ln w="12700">
            <a:solidFill>
              <a:srgbClr val="2EDBEA">
                <a:alpha val="55000"/>
              </a:srgbClr>
            </a:solidFill>
            <a:prstDash val="solid"/>
            <a:headEnd type="none"/>
            <a:tailEnd type="triangle"/>
          </a:ln>
        </p:spPr>
      </p:sp>
      <p:sp>
        <p:nvSpPr>
          <p:cNvPr id="27" name="Shape 24"/>
          <p:cNvSpPr/>
          <p:nvPr/>
        </p:nvSpPr>
        <p:spPr>
          <a:xfrm>
            <a:off x="8485632" y="4782312"/>
            <a:ext cx="1508760" cy="603504"/>
          </a:xfrm>
          <a:prstGeom prst="roundRect">
            <a:avLst>
              <a:gd name="adj" fmla="val 25758"/>
            </a:avLst>
          </a:prstGeom>
          <a:solidFill>
            <a:srgbClr val="071B33">
              <a:alpha val="90000"/>
            </a:srgbClr>
          </a:solidFill>
          <a:ln w="12700">
            <a:solidFill>
              <a:srgbClr val="40D99B">
                <a:alpha val="45000"/>
              </a:srgbClr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8577072" y="4983480"/>
            <a:ext cx="1325880" cy="1463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HSE</a:t>
            </a:r>
            <a:endParaRPr lang="en-US" sz="950" dirty="0"/>
          </a:p>
        </p:txBody>
      </p:sp>
      <p:sp>
        <p:nvSpPr>
          <p:cNvPr id="29" name="Shape 26"/>
          <p:cNvSpPr/>
          <p:nvPr/>
        </p:nvSpPr>
        <p:spPr>
          <a:xfrm>
            <a:off x="9235440" y="4782312"/>
            <a:ext cx="-3154680" cy="-713232"/>
          </a:xfrm>
          <a:prstGeom prst="line">
            <a:avLst/>
          </a:prstGeom>
          <a:noFill/>
          <a:ln w="12700">
            <a:solidFill>
              <a:srgbClr val="2EDBEA">
                <a:alpha val="55000"/>
              </a:srgbClr>
            </a:solidFill>
            <a:prstDash val="solid"/>
            <a:headEnd type="none"/>
            <a:tailEnd type="triangle"/>
          </a:ln>
        </p:spPr>
      </p:sp>
      <p:sp>
        <p:nvSpPr>
          <p:cNvPr id="30" name="Shape 27"/>
          <p:cNvSpPr/>
          <p:nvPr/>
        </p:nvSpPr>
        <p:spPr>
          <a:xfrm>
            <a:off x="5486400" y="5349240"/>
            <a:ext cx="1508760" cy="603504"/>
          </a:xfrm>
          <a:prstGeom prst="roundRect">
            <a:avLst>
              <a:gd name="adj" fmla="val 25758"/>
            </a:avLst>
          </a:prstGeom>
          <a:solidFill>
            <a:srgbClr val="071B33">
              <a:alpha val="90000"/>
            </a:srgbClr>
          </a:solidFill>
          <a:ln w="12700">
            <a:solidFill>
              <a:srgbClr val="FFB84D">
                <a:alpha val="45000"/>
              </a:srgbClr>
            </a:solidFill>
            <a:prstDash val="solid"/>
          </a:ln>
        </p:spPr>
      </p:sp>
      <p:sp>
        <p:nvSpPr>
          <p:cNvPr id="31" name="Text 28"/>
          <p:cNvSpPr/>
          <p:nvPr/>
        </p:nvSpPr>
        <p:spPr>
          <a:xfrm>
            <a:off x="5577840" y="5550408"/>
            <a:ext cx="1325880" cy="1463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Finanzas</a:t>
            </a:r>
            <a:endParaRPr lang="en-US" sz="950" dirty="0"/>
          </a:p>
        </p:txBody>
      </p:sp>
      <p:sp>
        <p:nvSpPr>
          <p:cNvPr id="32" name="Shape 29"/>
          <p:cNvSpPr/>
          <p:nvPr/>
        </p:nvSpPr>
        <p:spPr>
          <a:xfrm>
            <a:off x="6236208" y="5349240"/>
            <a:ext cx="-155448" cy="-1280160"/>
          </a:xfrm>
          <a:prstGeom prst="line">
            <a:avLst/>
          </a:prstGeom>
          <a:noFill/>
          <a:ln w="12700">
            <a:solidFill>
              <a:srgbClr val="2EDBEA">
                <a:alpha val="55000"/>
              </a:srgbClr>
            </a:solidFill>
            <a:prstDash val="solid"/>
            <a:headEnd type="none"/>
            <a:tailEnd type="triangle"/>
          </a:ln>
        </p:spPr>
      </p:sp>
      <p:sp>
        <p:nvSpPr>
          <p:cNvPr id="33" name="Shape 30"/>
          <p:cNvSpPr/>
          <p:nvPr/>
        </p:nvSpPr>
        <p:spPr>
          <a:xfrm>
            <a:off x="2743200" y="4782312"/>
            <a:ext cx="1508760" cy="603504"/>
          </a:xfrm>
          <a:prstGeom prst="roundRect">
            <a:avLst>
              <a:gd name="adj" fmla="val 25758"/>
            </a:avLst>
          </a:prstGeom>
          <a:solidFill>
            <a:srgbClr val="071B33">
              <a:alpha val="90000"/>
            </a:srgbClr>
          </a:solidFill>
          <a:ln w="12700">
            <a:solidFill>
              <a:srgbClr val="FF5572">
                <a:alpha val="45000"/>
              </a:srgbClr>
            </a:solidFill>
            <a:prstDash val="solid"/>
          </a:ln>
        </p:spPr>
      </p:sp>
      <p:sp>
        <p:nvSpPr>
          <p:cNvPr id="34" name="Text 31"/>
          <p:cNvSpPr/>
          <p:nvPr/>
        </p:nvSpPr>
        <p:spPr>
          <a:xfrm>
            <a:off x="2834640" y="4983480"/>
            <a:ext cx="1325880" cy="1463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Legal/RRLL</a:t>
            </a:r>
            <a:endParaRPr lang="en-US" sz="950" dirty="0"/>
          </a:p>
        </p:txBody>
      </p:sp>
      <p:sp>
        <p:nvSpPr>
          <p:cNvPr id="35" name="Shape 32"/>
          <p:cNvSpPr/>
          <p:nvPr/>
        </p:nvSpPr>
        <p:spPr>
          <a:xfrm>
            <a:off x="3493008" y="4782312"/>
            <a:ext cx="2587752" cy="-713232"/>
          </a:xfrm>
          <a:prstGeom prst="line">
            <a:avLst/>
          </a:prstGeom>
          <a:noFill/>
          <a:ln w="12700">
            <a:solidFill>
              <a:srgbClr val="2EDBEA">
                <a:alpha val="55000"/>
              </a:srgbClr>
            </a:solidFill>
            <a:prstDash val="solid"/>
            <a:headEnd type="none"/>
            <a:tailEnd type="triangle"/>
          </a:ln>
        </p:spPr>
      </p:sp>
      <p:sp>
        <p:nvSpPr>
          <p:cNvPr id="36" name="Shape 33"/>
          <p:cNvSpPr/>
          <p:nvPr/>
        </p:nvSpPr>
        <p:spPr>
          <a:xfrm>
            <a:off x="749808" y="5897880"/>
            <a:ext cx="10698480" cy="347472"/>
          </a:xfrm>
          <a:prstGeom prst="roundRect">
            <a:avLst>
              <a:gd name="adj" fmla="val 44737"/>
            </a:avLst>
          </a:prstGeom>
          <a:solidFill>
            <a:srgbClr val="071B33">
              <a:alpha val="92000"/>
            </a:srgbClr>
          </a:solidFill>
          <a:ln w="12700">
            <a:solidFill>
              <a:srgbClr val="2EDBEA">
                <a:alpha val="48000"/>
              </a:srgbClr>
            </a:solidFill>
            <a:prstDash val="solid"/>
          </a:ln>
        </p:spPr>
      </p:sp>
      <p:sp>
        <p:nvSpPr>
          <p:cNvPr id="37" name="Text 34"/>
          <p:cNvSpPr/>
          <p:nvPr/>
        </p:nvSpPr>
        <p:spPr>
          <a:xfrm>
            <a:off x="914400" y="5989320"/>
            <a:ext cx="10332720" cy="12801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960" b="1" dirty="0">
                <a:solidFill>
                  <a:srgbClr val="EAF4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Beneficio: priorización ejecutiva de contratos críticos y gestión preventiva antes de que impacten la operación.</a:t>
            </a:r>
            <a:endParaRPr lang="en-US" sz="960" dirty="0"/>
          </a:p>
        </p:txBody>
      </p:sp>
      <p:sp>
        <p:nvSpPr>
          <p:cNvPr id="38" name="Shape 35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EDBEA">
                <a:alpha val="28000"/>
              </a:srgbClr>
            </a:solidFill>
            <a:prstDash val="solid"/>
          </a:ln>
        </p:spPr>
      </p:sp>
      <p:sp>
        <p:nvSpPr>
          <p:cNvPr id="39" name="Text 36"/>
          <p:cNvSpPr/>
          <p:nvPr/>
        </p:nvSpPr>
        <p:spPr>
          <a:xfrm>
            <a:off x="530352" y="6547104"/>
            <a:ext cx="5029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80" dirty="0">
                <a:solidFill>
                  <a:srgbClr val="D6E3F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MICA 360 | Modelo de monitoreo 360 grados</a:t>
            </a:r>
            <a:endParaRPr lang="en-US" sz="780" dirty="0"/>
          </a:p>
        </p:txBody>
      </p:sp>
      <p:sp>
        <p:nvSpPr>
          <p:cNvPr id="40" name="Text 37"/>
          <p:cNvSpPr/>
          <p:nvPr/>
        </p:nvSpPr>
        <p:spPr>
          <a:xfrm>
            <a:off x="9464040" y="6547104"/>
            <a:ext cx="221284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80" dirty="0">
                <a:solidFill>
                  <a:srgbClr val="D6E3F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Consultora AVANZA2</a:t>
            </a:r>
            <a:endParaRPr lang="en-US" sz="78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563819"/>
            <a:ext cx="51115" cy="90434"/>
          </a:xfrm>
          <a:prstGeom prst="rect">
            <a:avLst/>
          </a:prstGeom>
          <a:solidFill>
            <a:srgbClr val="64707D"/>
          </a:solidFill>
          <a:ln w="12700">
            <a:solidFill>
              <a:srgbClr val="64707D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93354" y="485181"/>
            <a:ext cx="51115" cy="169073"/>
          </a:xfrm>
          <a:prstGeom prst="rect">
            <a:avLst/>
          </a:prstGeom>
          <a:solidFill>
            <a:srgbClr val="008F9D"/>
          </a:solidFill>
          <a:ln w="12700">
            <a:solidFill>
              <a:srgbClr val="008F9D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683788" y="390815"/>
            <a:ext cx="51115" cy="263439"/>
          </a:xfrm>
          <a:prstGeom prst="rect">
            <a:avLst/>
          </a:prstGeom>
          <a:solidFill>
            <a:srgbClr val="063778"/>
          </a:solidFill>
          <a:ln w="12700">
            <a:solidFill>
              <a:srgbClr val="063778"/>
            </a:solidFill>
            <a:prstDash val="solid"/>
          </a:ln>
        </p:spPr>
      </p:sp>
      <p:sp>
        <p:nvSpPr>
          <p:cNvPr id="6" name="Shape 3"/>
          <p:cNvSpPr/>
          <p:nvPr/>
        </p:nvSpPr>
        <p:spPr>
          <a:xfrm rot="19800000">
            <a:off x="493776" y="374904"/>
            <a:ext cx="353873" cy="55047"/>
          </a:xfrm>
          <a:prstGeom prst="parallelogram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856793" y="301752"/>
            <a:ext cx="1097280" cy="1280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50" b="1" dirty="0">
                <a:solidFill>
                  <a:srgbClr val="C8D0DC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CONSULTORA</a:t>
            </a:r>
            <a:endParaRPr lang="en-US" sz="550" dirty="0"/>
          </a:p>
        </p:txBody>
      </p:sp>
      <p:sp>
        <p:nvSpPr>
          <p:cNvPr id="8" name="Text 5"/>
          <p:cNvSpPr/>
          <p:nvPr/>
        </p:nvSpPr>
        <p:spPr>
          <a:xfrm>
            <a:off x="856793" y="429768"/>
            <a:ext cx="105156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AVANZA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1789481" y="429768"/>
            <a:ext cx="201168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2</a:t>
            </a:r>
            <a:endParaRPr lang="en-US" sz="1500" dirty="0"/>
          </a:p>
        </p:txBody>
      </p:sp>
      <p:sp>
        <p:nvSpPr>
          <p:cNvPr id="10" name="Shape 7"/>
          <p:cNvSpPr/>
          <p:nvPr/>
        </p:nvSpPr>
        <p:spPr>
          <a:xfrm>
            <a:off x="9217152" y="384048"/>
            <a:ext cx="2331720" cy="310896"/>
          </a:xfrm>
          <a:prstGeom prst="roundRect">
            <a:avLst>
              <a:gd name="adj" fmla="val 35294"/>
            </a:avLst>
          </a:prstGeom>
          <a:solidFill>
            <a:srgbClr val="00C9D8">
              <a:alpha val="14000"/>
            </a:srgbClr>
          </a:solidFill>
          <a:ln w="12700">
            <a:solidFill>
              <a:srgbClr val="00C9D8">
                <a:alpha val="55000"/>
              </a:srgbClr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9336024" y="470916"/>
            <a:ext cx="2103120" cy="1188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3EE7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WEB READY GRAPHIC</a:t>
            </a:r>
            <a:endParaRPr lang="en-US" sz="750" dirty="0"/>
          </a:p>
        </p:txBody>
      </p:sp>
      <p:sp>
        <p:nvSpPr>
          <p:cNvPr id="12" name="Text 9"/>
          <p:cNvSpPr/>
          <p:nvPr/>
        </p:nvSpPr>
        <p:spPr>
          <a:xfrm>
            <a:off x="658368" y="91440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DASHBOARD EJECUTIVO</a:t>
            </a:r>
            <a:endParaRPr lang="en-US" sz="850" dirty="0"/>
          </a:p>
        </p:txBody>
      </p:sp>
      <p:sp>
        <p:nvSpPr>
          <p:cNvPr id="13" name="Text 10"/>
          <p:cNvSpPr/>
          <p:nvPr/>
        </p:nvSpPr>
        <p:spPr>
          <a:xfrm>
            <a:off x="640080" y="1216152"/>
            <a:ext cx="7498080" cy="9144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1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De pantallas operativas a decisiones ejecutivas</a:t>
            </a:r>
            <a:endParaRPr lang="en-US" sz="3100" dirty="0"/>
          </a:p>
        </p:txBody>
      </p:sp>
      <p:sp>
        <p:nvSpPr>
          <p:cNvPr id="14" name="Text 11"/>
          <p:cNvSpPr/>
          <p:nvPr/>
        </p:nvSpPr>
        <p:spPr>
          <a:xfrm>
            <a:off x="658368" y="1938528"/>
            <a:ext cx="6583680" cy="6583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7E4F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Visualización de riesgo, gasto, cumplimiento y continuidad operacional en tiempo real.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658368" y="2743200"/>
            <a:ext cx="10881360" cy="2999232"/>
          </a:xfrm>
          <a:prstGeom prst="roundRect">
            <a:avLst>
              <a:gd name="adj" fmla="val 5183"/>
            </a:avLst>
          </a:prstGeom>
          <a:solidFill>
            <a:srgbClr val="071B33">
              <a:alpha val="93000"/>
            </a:srgbClr>
          </a:solidFill>
          <a:ln w="12700">
            <a:solidFill>
              <a:srgbClr val="2EDBEA">
                <a:alpha val="50000"/>
              </a:srgbClr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987552" y="3063240"/>
            <a:ext cx="1234440" cy="777240"/>
          </a:xfrm>
          <a:prstGeom prst="roundRect">
            <a:avLst>
              <a:gd name="adj" fmla="val 20000"/>
            </a:avLst>
          </a:prstGeom>
          <a:solidFill>
            <a:srgbClr val="071B33">
              <a:alpha val="90000"/>
            </a:srgbClr>
          </a:solidFill>
          <a:ln w="12700">
            <a:solidFill>
              <a:srgbClr val="2EDBEA">
                <a:alpha val="35000"/>
              </a:srgbClr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1060704" y="3172968"/>
            <a:ext cx="108813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40D99B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83%</a:t>
            </a:r>
            <a:endParaRPr lang="en-US" sz="1800" dirty="0"/>
          </a:p>
        </p:txBody>
      </p:sp>
      <p:sp>
        <p:nvSpPr>
          <p:cNvPr id="18" name="Text 15"/>
          <p:cNvSpPr/>
          <p:nvPr/>
        </p:nvSpPr>
        <p:spPr>
          <a:xfrm>
            <a:off x="1060704" y="3502152"/>
            <a:ext cx="1088136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750" dirty="0">
                <a:solidFill>
                  <a:srgbClr val="B9C6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KPI cartera</a:t>
            </a:r>
            <a:endParaRPr lang="en-US" sz="750" dirty="0"/>
          </a:p>
        </p:txBody>
      </p:sp>
      <p:sp>
        <p:nvSpPr>
          <p:cNvPr id="19" name="Shape 16"/>
          <p:cNvSpPr/>
          <p:nvPr/>
        </p:nvSpPr>
        <p:spPr>
          <a:xfrm>
            <a:off x="2423160" y="3063240"/>
            <a:ext cx="1234440" cy="777240"/>
          </a:xfrm>
          <a:prstGeom prst="roundRect">
            <a:avLst>
              <a:gd name="adj" fmla="val 20000"/>
            </a:avLst>
          </a:prstGeom>
          <a:solidFill>
            <a:srgbClr val="071B33">
              <a:alpha val="90000"/>
            </a:srgbClr>
          </a:solidFill>
          <a:ln w="12700">
            <a:solidFill>
              <a:srgbClr val="2EDBEA">
                <a:alpha val="35000"/>
              </a:srgbClr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2496312" y="3172968"/>
            <a:ext cx="108813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B84D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12%</a:t>
            </a:r>
            <a:endParaRPr lang="en-US" sz="1800" dirty="0"/>
          </a:p>
        </p:txBody>
      </p:sp>
      <p:sp>
        <p:nvSpPr>
          <p:cNvPr id="21" name="Text 18"/>
          <p:cNvSpPr/>
          <p:nvPr/>
        </p:nvSpPr>
        <p:spPr>
          <a:xfrm>
            <a:off x="2496312" y="3502152"/>
            <a:ext cx="1088136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750" dirty="0">
                <a:solidFill>
                  <a:srgbClr val="B9C6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Por vencer</a:t>
            </a:r>
            <a:endParaRPr lang="en-US" sz="750" dirty="0"/>
          </a:p>
        </p:txBody>
      </p:sp>
      <p:sp>
        <p:nvSpPr>
          <p:cNvPr id="22" name="Shape 19"/>
          <p:cNvSpPr/>
          <p:nvPr/>
        </p:nvSpPr>
        <p:spPr>
          <a:xfrm>
            <a:off x="3858768" y="3063240"/>
            <a:ext cx="1234440" cy="777240"/>
          </a:xfrm>
          <a:prstGeom prst="roundRect">
            <a:avLst>
              <a:gd name="adj" fmla="val 20000"/>
            </a:avLst>
          </a:prstGeom>
          <a:solidFill>
            <a:srgbClr val="071B33">
              <a:alpha val="90000"/>
            </a:srgbClr>
          </a:solidFill>
          <a:ln w="12700">
            <a:solidFill>
              <a:srgbClr val="2EDBEA">
                <a:alpha val="35000"/>
              </a:srgbClr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3931920" y="3172968"/>
            <a:ext cx="108813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54</a:t>
            </a:r>
            <a:endParaRPr lang="en-US" sz="1800" dirty="0"/>
          </a:p>
        </p:txBody>
      </p:sp>
      <p:sp>
        <p:nvSpPr>
          <p:cNvPr id="24" name="Text 21"/>
          <p:cNvSpPr/>
          <p:nvPr/>
        </p:nvSpPr>
        <p:spPr>
          <a:xfrm>
            <a:off x="3931920" y="3502152"/>
            <a:ext cx="1088136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750" dirty="0">
                <a:solidFill>
                  <a:srgbClr val="B9C6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Contratos</a:t>
            </a:r>
            <a:endParaRPr lang="en-US" sz="750" dirty="0"/>
          </a:p>
        </p:txBody>
      </p:sp>
      <p:sp>
        <p:nvSpPr>
          <p:cNvPr id="25" name="Shape 22"/>
          <p:cNvSpPr/>
          <p:nvPr/>
        </p:nvSpPr>
        <p:spPr>
          <a:xfrm>
            <a:off x="5294376" y="3063240"/>
            <a:ext cx="1234440" cy="777240"/>
          </a:xfrm>
          <a:prstGeom prst="roundRect">
            <a:avLst>
              <a:gd name="adj" fmla="val 20000"/>
            </a:avLst>
          </a:prstGeom>
          <a:solidFill>
            <a:srgbClr val="071B33">
              <a:alpha val="90000"/>
            </a:srgbClr>
          </a:solidFill>
          <a:ln w="12700">
            <a:solidFill>
              <a:srgbClr val="2EDBEA">
                <a:alpha val="35000"/>
              </a:srgbClr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5367528" y="3172968"/>
            <a:ext cx="108813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3EE7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29</a:t>
            </a:r>
            <a:endParaRPr lang="en-US" sz="1800" dirty="0"/>
          </a:p>
        </p:txBody>
      </p:sp>
      <p:sp>
        <p:nvSpPr>
          <p:cNvPr id="27" name="Text 24"/>
          <p:cNvSpPr/>
          <p:nvPr/>
        </p:nvSpPr>
        <p:spPr>
          <a:xfrm>
            <a:off x="5367528" y="3502152"/>
            <a:ext cx="1088136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750" dirty="0">
                <a:solidFill>
                  <a:srgbClr val="B9C6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Contratistas</a:t>
            </a:r>
            <a:endParaRPr lang="en-US" sz="750" dirty="0"/>
          </a:p>
        </p:txBody>
      </p:sp>
      <p:sp>
        <p:nvSpPr>
          <p:cNvPr id="28" name="Shape 25"/>
          <p:cNvSpPr/>
          <p:nvPr/>
        </p:nvSpPr>
        <p:spPr>
          <a:xfrm>
            <a:off x="987552" y="4087368"/>
            <a:ext cx="2834640" cy="1234440"/>
          </a:xfrm>
          <a:prstGeom prst="roundRect">
            <a:avLst>
              <a:gd name="adj" fmla="val 12593"/>
            </a:avLst>
          </a:prstGeom>
          <a:solidFill>
            <a:srgbClr val="071B33">
              <a:alpha val="87000"/>
            </a:srgbClr>
          </a:solidFill>
          <a:ln w="12700">
            <a:solidFill>
              <a:srgbClr val="2EDBEA">
                <a:alpha val="26000"/>
              </a:srgbClr>
            </a:solidFill>
            <a:prstDash val="solid"/>
          </a:ln>
        </p:spPr>
      </p:sp>
      <p:sp>
        <p:nvSpPr>
          <p:cNvPr id="29" name="Shape 26"/>
          <p:cNvSpPr/>
          <p:nvPr/>
        </p:nvSpPr>
        <p:spPr>
          <a:xfrm>
            <a:off x="1298448" y="4361688"/>
            <a:ext cx="384048" cy="685800"/>
          </a:xfrm>
          <a:prstGeom prst="rect">
            <a:avLst/>
          </a:prstGeom>
          <a:solidFill>
            <a:srgbClr val="40D99B"/>
          </a:solidFill>
          <a:ln w="12700">
            <a:solidFill>
              <a:srgbClr val="40D99B">
                <a:alpha val="0"/>
              </a:srgbClr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1143000" y="5138928"/>
            <a:ext cx="685800" cy="91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B9C6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Bajo</a:t>
            </a:r>
            <a:endParaRPr lang="en-US" sz="650" dirty="0"/>
          </a:p>
        </p:txBody>
      </p:sp>
      <p:sp>
        <p:nvSpPr>
          <p:cNvPr id="31" name="Shape 28"/>
          <p:cNvSpPr/>
          <p:nvPr/>
        </p:nvSpPr>
        <p:spPr>
          <a:xfrm>
            <a:off x="1956816" y="4608576"/>
            <a:ext cx="384048" cy="438912"/>
          </a:xfrm>
          <a:prstGeom prst="rect">
            <a:avLst/>
          </a:prstGeom>
          <a:solidFill>
            <a:srgbClr val="FFB84D"/>
          </a:solidFill>
          <a:ln w="12700">
            <a:solidFill>
              <a:srgbClr val="FFB84D">
                <a:alpha val="0"/>
              </a:srgbClr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1801368" y="5138928"/>
            <a:ext cx="685800" cy="91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B9C6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Medio</a:t>
            </a:r>
            <a:endParaRPr lang="en-US" sz="650" dirty="0"/>
          </a:p>
        </p:txBody>
      </p:sp>
      <p:sp>
        <p:nvSpPr>
          <p:cNvPr id="33" name="Shape 30"/>
          <p:cNvSpPr/>
          <p:nvPr/>
        </p:nvSpPr>
        <p:spPr>
          <a:xfrm>
            <a:off x="2615184" y="4828032"/>
            <a:ext cx="384048" cy="219456"/>
          </a:xfrm>
          <a:prstGeom prst="rect">
            <a:avLst/>
          </a:prstGeom>
          <a:solidFill>
            <a:srgbClr val="FF5572"/>
          </a:solidFill>
          <a:ln w="12700">
            <a:solidFill>
              <a:srgbClr val="FF5572">
                <a:alpha val="0"/>
              </a:srgbClr>
            </a:solidFill>
            <a:prstDash val="solid"/>
          </a:ln>
        </p:spPr>
      </p:sp>
      <p:sp>
        <p:nvSpPr>
          <p:cNvPr id="34" name="Text 31"/>
          <p:cNvSpPr/>
          <p:nvPr/>
        </p:nvSpPr>
        <p:spPr>
          <a:xfrm>
            <a:off x="2459736" y="5138928"/>
            <a:ext cx="685800" cy="91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B9C6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Alto</a:t>
            </a:r>
            <a:endParaRPr lang="en-US" sz="650" dirty="0"/>
          </a:p>
        </p:txBody>
      </p:sp>
      <p:sp>
        <p:nvSpPr>
          <p:cNvPr id="35" name="Shape 32"/>
          <p:cNvSpPr/>
          <p:nvPr/>
        </p:nvSpPr>
        <p:spPr>
          <a:xfrm>
            <a:off x="4160520" y="4087368"/>
            <a:ext cx="2926080" cy="1234440"/>
          </a:xfrm>
          <a:prstGeom prst="roundRect">
            <a:avLst>
              <a:gd name="adj" fmla="val 12593"/>
            </a:avLst>
          </a:prstGeom>
          <a:solidFill>
            <a:srgbClr val="071B33">
              <a:alpha val="87000"/>
            </a:srgbClr>
          </a:solidFill>
          <a:ln w="12700">
            <a:solidFill>
              <a:srgbClr val="2EDBEA">
                <a:alpha val="26000"/>
              </a:srgbClr>
            </a:solidFill>
            <a:prstDash val="solid"/>
          </a:ln>
        </p:spPr>
      </p:sp>
      <p:sp>
        <p:nvSpPr>
          <p:cNvPr id="36" name="Text 33"/>
          <p:cNvSpPr/>
          <p:nvPr/>
        </p:nvSpPr>
        <p:spPr>
          <a:xfrm>
            <a:off x="4407408" y="4306824"/>
            <a:ext cx="10972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30" dirty="0">
                <a:solidFill>
                  <a:srgbClr val="EAF4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KPI</a:t>
            </a:r>
            <a:endParaRPr lang="en-US" sz="830" dirty="0"/>
          </a:p>
        </p:txBody>
      </p:sp>
      <p:sp>
        <p:nvSpPr>
          <p:cNvPr id="37" name="Shape 34"/>
          <p:cNvSpPr/>
          <p:nvPr/>
        </p:nvSpPr>
        <p:spPr>
          <a:xfrm>
            <a:off x="5596128" y="4343400"/>
            <a:ext cx="1554480" cy="109728"/>
          </a:xfrm>
          <a:prstGeom prst="roundRect">
            <a:avLst>
              <a:gd name="adj" fmla="val 33333"/>
            </a:avLst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8" name="Shape 35"/>
          <p:cNvSpPr/>
          <p:nvPr/>
        </p:nvSpPr>
        <p:spPr>
          <a:xfrm>
            <a:off x="5596128" y="4343400"/>
            <a:ext cx="1274674" cy="109728"/>
          </a:xfrm>
          <a:prstGeom prst="roundRect">
            <a:avLst>
              <a:gd name="adj" fmla="val 33333"/>
            </a:avLst>
          </a:prstGeom>
          <a:solidFill>
            <a:srgbClr val="40D99B">
              <a:alpha val="92000"/>
            </a:srgbClr>
          </a:solidFill>
          <a:ln w="12700">
            <a:solidFill>
              <a:srgbClr val="40D99B">
                <a:alpha val="0"/>
              </a:srgbClr>
            </a:solidFill>
            <a:prstDash val="solid"/>
          </a:ln>
        </p:spPr>
      </p:sp>
      <p:sp>
        <p:nvSpPr>
          <p:cNvPr id="39" name="Text 36"/>
          <p:cNvSpPr/>
          <p:nvPr/>
        </p:nvSpPr>
        <p:spPr>
          <a:xfrm>
            <a:off x="7223760" y="4297680"/>
            <a:ext cx="4114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40D99B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82%</a:t>
            </a:r>
            <a:endParaRPr lang="en-US" sz="800" dirty="0"/>
          </a:p>
        </p:txBody>
      </p:sp>
      <p:sp>
        <p:nvSpPr>
          <p:cNvPr id="40" name="Text 37"/>
          <p:cNvSpPr/>
          <p:nvPr/>
        </p:nvSpPr>
        <p:spPr>
          <a:xfrm>
            <a:off x="4407408" y="4626864"/>
            <a:ext cx="10972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30" dirty="0">
                <a:solidFill>
                  <a:srgbClr val="EAF4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HSE</a:t>
            </a:r>
            <a:endParaRPr lang="en-US" sz="830" dirty="0"/>
          </a:p>
        </p:txBody>
      </p:sp>
      <p:sp>
        <p:nvSpPr>
          <p:cNvPr id="41" name="Shape 38"/>
          <p:cNvSpPr/>
          <p:nvPr/>
        </p:nvSpPr>
        <p:spPr>
          <a:xfrm>
            <a:off x="5596128" y="4663440"/>
            <a:ext cx="1554480" cy="109728"/>
          </a:xfrm>
          <a:prstGeom prst="roundRect">
            <a:avLst>
              <a:gd name="adj" fmla="val 33333"/>
            </a:avLst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2" name="Shape 39"/>
          <p:cNvSpPr/>
          <p:nvPr/>
        </p:nvSpPr>
        <p:spPr>
          <a:xfrm>
            <a:off x="5596128" y="4663440"/>
            <a:ext cx="1072591" cy="109728"/>
          </a:xfrm>
          <a:prstGeom prst="roundRect">
            <a:avLst>
              <a:gd name="adj" fmla="val 33333"/>
            </a:avLst>
          </a:prstGeom>
          <a:solidFill>
            <a:srgbClr val="00C9D8">
              <a:alpha val="92000"/>
            </a:srgbClr>
          </a:solidFill>
          <a:ln w="12700">
            <a:solidFill>
              <a:srgbClr val="00C9D8">
                <a:alpha val="0"/>
              </a:srgbClr>
            </a:solidFill>
            <a:prstDash val="solid"/>
          </a:ln>
        </p:spPr>
      </p:sp>
      <p:sp>
        <p:nvSpPr>
          <p:cNvPr id="43" name="Text 40"/>
          <p:cNvSpPr/>
          <p:nvPr/>
        </p:nvSpPr>
        <p:spPr>
          <a:xfrm>
            <a:off x="7223760" y="4617720"/>
            <a:ext cx="4114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69%</a:t>
            </a:r>
            <a:endParaRPr lang="en-US" sz="800" dirty="0"/>
          </a:p>
        </p:txBody>
      </p:sp>
      <p:sp>
        <p:nvSpPr>
          <p:cNvPr id="44" name="Text 41"/>
          <p:cNvSpPr/>
          <p:nvPr/>
        </p:nvSpPr>
        <p:spPr>
          <a:xfrm>
            <a:off x="4407408" y="4946904"/>
            <a:ext cx="10972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30" dirty="0">
                <a:solidFill>
                  <a:srgbClr val="EAF4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Docs</a:t>
            </a:r>
            <a:endParaRPr lang="en-US" sz="830" dirty="0"/>
          </a:p>
        </p:txBody>
      </p:sp>
      <p:sp>
        <p:nvSpPr>
          <p:cNvPr id="45" name="Shape 42"/>
          <p:cNvSpPr/>
          <p:nvPr/>
        </p:nvSpPr>
        <p:spPr>
          <a:xfrm>
            <a:off x="5596128" y="4983480"/>
            <a:ext cx="1554480" cy="109728"/>
          </a:xfrm>
          <a:prstGeom prst="roundRect">
            <a:avLst>
              <a:gd name="adj" fmla="val 33333"/>
            </a:avLst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6" name="Shape 43"/>
          <p:cNvSpPr/>
          <p:nvPr/>
        </p:nvSpPr>
        <p:spPr>
          <a:xfrm>
            <a:off x="5596128" y="4983480"/>
            <a:ext cx="1150315" cy="109728"/>
          </a:xfrm>
          <a:prstGeom prst="roundRect">
            <a:avLst>
              <a:gd name="adj" fmla="val 33333"/>
            </a:avLst>
          </a:prstGeom>
          <a:solidFill>
            <a:srgbClr val="E0A62D">
              <a:alpha val="92000"/>
            </a:srgbClr>
          </a:solidFill>
          <a:ln w="12700">
            <a:solidFill>
              <a:srgbClr val="E0A62D">
                <a:alpha val="0"/>
              </a:srgbClr>
            </a:solidFill>
            <a:prstDash val="solid"/>
          </a:ln>
        </p:spPr>
      </p:sp>
      <p:sp>
        <p:nvSpPr>
          <p:cNvPr id="47" name="Text 44"/>
          <p:cNvSpPr/>
          <p:nvPr/>
        </p:nvSpPr>
        <p:spPr>
          <a:xfrm>
            <a:off x="7223760" y="4937760"/>
            <a:ext cx="4114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E0A62D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74%</a:t>
            </a:r>
            <a:endParaRPr lang="en-US" sz="800" dirty="0"/>
          </a:p>
        </p:txBody>
      </p:sp>
      <p:sp>
        <p:nvSpPr>
          <p:cNvPr id="48" name="Shape 45"/>
          <p:cNvSpPr/>
          <p:nvPr/>
        </p:nvSpPr>
        <p:spPr>
          <a:xfrm>
            <a:off x="7406640" y="3063240"/>
            <a:ext cx="3566160" cy="2258568"/>
          </a:xfrm>
          <a:prstGeom prst="roundRect">
            <a:avLst>
              <a:gd name="adj" fmla="val 6883"/>
            </a:avLst>
          </a:prstGeom>
          <a:solidFill>
            <a:srgbClr val="071B33">
              <a:alpha val="90000"/>
            </a:srgbClr>
          </a:solidFill>
          <a:ln w="12700">
            <a:solidFill>
              <a:srgbClr val="2EDBEA">
                <a:alpha val="40000"/>
              </a:srgbClr>
            </a:solidFill>
            <a:prstDash val="solid"/>
          </a:ln>
        </p:spPr>
      </p:sp>
      <p:sp>
        <p:nvSpPr>
          <p:cNvPr id="49" name="Text 46"/>
          <p:cNvSpPr/>
          <p:nvPr/>
        </p:nvSpPr>
        <p:spPr>
          <a:xfrm>
            <a:off x="7699248" y="3310128"/>
            <a:ext cx="22860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Valor ejecutivo</a:t>
            </a:r>
            <a:endParaRPr lang="en-US" sz="1500" dirty="0"/>
          </a:p>
        </p:txBody>
      </p:sp>
      <p:sp>
        <p:nvSpPr>
          <p:cNvPr id="50" name="Text 47"/>
          <p:cNvSpPr/>
          <p:nvPr/>
        </p:nvSpPr>
        <p:spPr>
          <a:xfrm>
            <a:off x="7699248" y="3703320"/>
            <a:ext cx="2651760" cy="6217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EAF4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La gerencia deja de esperar reportes semanales y ve la salud contractual en tiempo real.</a:t>
            </a:r>
            <a:endParaRPr lang="en-US" sz="1300" dirty="0"/>
          </a:p>
        </p:txBody>
      </p:sp>
      <p:sp>
        <p:nvSpPr>
          <p:cNvPr id="51" name="Shape 48"/>
          <p:cNvSpPr/>
          <p:nvPr/>
        </p:nvSpPr>
        <p:spPr>
          <a:xfrm>
            <a:off x="7699248" y="4681728"/>
            <a:ext cx="384048" cy="384048"/>
          </a:xfrm>
          <a:prstGeom prst="roundRect">
            <a:avLst>
              <a:gd name="adj" fmla="val 28571"/>
            </a:avLst>
          </a:prstGeom>
          <a:solidFill>
            <a:srgbClr val="00C9D8">
              <a:alpha val="15000"/>
            </a:srgbClr>
          </a:solidFill>
          <a:ln w="12700">
            <a:solidFill>
              <a:srgbClr val="00C9D8">
                <a:alpha val="60000"/>
              </a:srgbClr>
            </a:solidFill>
            <a:prstDash val="solid"/>
          </a:ln>
        </p:spPr>
      </p:sp>
      <p:sp>
        <p:nvSpPr>
          <p:cNvPr id="52" name="Text 49"/>
          <p:cNvSpPr/>
          <p:nvPr/>
        </p:nvSpPr>
        <p:spPr>
          <a:xfrm>
            <a:off x="7699248" y="4745736"/>
            <a:ext cx="38404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✓</a:t>
            </a:r>
            <a:endParaRPr lang="en-US" sz="1200" dirty="0"/>
          </a:p>
        </p:txBody>
      </p:sp>
      <p:sp>
        <p:nvSpPr>
          <p:cNvPr id="53" name="Text 50"/>
          <p:cNvSpPr/>
          <p:nvPr/>
        </p:nvSpPr>
        <p:spPr>
          <a:xfrm>
            <a:off x="8211312" y="4690872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EAF4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Prioriza contratos críticos</a:t>
            </a:r>
            <a:endParaRPr lang="en-US" sz="1050" dirty="0"/>
          </a:p>
        </p:txBody>
      </p:sp>
      <p:sp>
        <p:nvSpPr>
          <p:cNvPr id="54" name="Shape 51"/>
          <p:cNvSpPr/>
          <p:nvPr/>
        </p:nvSpPr>
        <p:spPr>
          <a:xfrm>
            <a:off x="7699248" y="5047488"/>
            <a:ext cx="384048" cy="384048"/>
          </a:xfrm>
          <a:prstGeom prst="roundRect">
            <a:avLst>
              <a:gd name="adj" fmla="val 28571"/>
            </a:avLst>
          </a:prstGeom>
          <a:solidFill>
            <a:srgbClr val="E0A62D">
              <a:alpha val="15000"/>
            </a:srgbClr>
          </a:solidFill>
          <a:ln w="12700">
            <a:solidFill>
              <a:srgbClr val="E0A62D">
                <a:alpha val="60000"/>
              </a:srgbClr>
            </a:solidFill>
            <a:prstDash val="solid"/>
          </a:ln>
        </p:spPr>
      </p:sp>
      <p:sp>
        <p:nvSpPr>
          <p:cNvPr id="55" name="Text 52"/>
          <p:cNvSpPr/>
          <p:nvPr/>
        </p:nvSpPr>
        <p:spPr>
          <a:xfrm>
            <a:off x="7699248" y="5111496"/>
            <a:ext cx="38404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E0A62D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✓</a:t>
            </a:r>
            <a:endParaRPr lang="en-US" sz="1200" dirty="0"/>
          </a:p>
        </p:txBody>
      </p:sp>
      <p:sp>
        <p:nvSpPr>
          <p:cNvPr id="56" name="Text 53"/>
          <p:cNvSpPr/>
          <p:nvPr/>
        </p:nvSpPr>
        <p:spPr>
          <a:xfrm>
            <a:off x="8211312" y="5056632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EAF4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Anticipa vencimientos</a:t>
            </a:r>
            <a:endParaRPr lang="en-US" sz="1050" dirty="0"/>
          </a:p>
        </p:txBody>
      </p:sp>
      <p:sp>
        <p:nvSpPr>
          <p:cNvPr id="57" name="Shape 54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EDBEA">
                <a:alpha val="28000"/>
              </a:srgbClr>
            </a:solidFill>
            <a:prstDash val="solid"/>
          </a:ln>
        </p:spPr>
      </p:sp>
      <p:sp>
        <p:nvSpPr>
          <p:cNvPr id="58" name="Text 55"/>
          <p:cNvSpPr/>
          <p:nvPr/>
        </p:nvSpPr>
        <p:spPr>
          <a:xfrm>
            <a:off x="530352" y="6547104"/>
            <a:ext cx="5029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80" dirty="0">
                <a:solidFill>
                  <a:srgbClr val="D6E3F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MICA 360 | Dashboard ejecutivo de cartera</a:t>
            </a:r>
            <a:endParaRPr lang="en-US" sz="780" dirty="0"/>
          </a:p>
        </p:txBody>
      </p:sp>
      <p:sp>
        <p:nvSpPr>
          <p:cNvPr id="59" name="Text 56"/>
          <p:cNvSpPr/>
          <p:nvPr/>
        </p:nvSpPr>
        <p:spPr>
          <a:xfrm>
            <a:off x="9464040" y="6547104"/>
            <a:ext cx="221284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80" dirty="0">
                <a:solidFill>
                  <a:srgbClr val="D6E3F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Consultora AVANZA2</a:t>
            </a:r>
            <a:endParaRPr lang="en-US" sz="78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563819"/>
            <a:ext cx="51115" cy="90434"/>
          </a:xfrm>
          <a:prstGeom prst="rect">
            <a:avLst/>
          </a:prstGeom>
          <a:solidFill>
            <a:srgbClr val="64707D"/>
          </a:solidFill>
          <a:ln w="12700">
            <a:solidFill>
              <a:srgbClr val="64707D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93354" y="485181"/>
            <a:ext cx="51115" cy="169073"/>
          </a:xfrm>
          <a:prstGeom prst="rect">
            <a:avLst/>
          </a:prstGeom>
          <a:solidFill>
            <a:srgbClr val="008F9D"/>
          </a:solidFill>
          <a:ln w="12700">
            <a:solidFill>
              <a:srgbClr val="008F9D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683788" y="390815"/>
            <a:ext cx="51115" cy="263439"/>
          </a:xfrm>
          <a:prstGeom prst="rect">
            <a:avLst/>
          </a:prstGeom>
          <a:solidFill>
            <a:srgbClr val="063778"/>
          </a:solidFill>
          <a:ln w="12700">
            <a:solidFill>
              <a:srgbClr val="063778"/>
            </a:solidFill>
            <a:prstDash val="solid"/>
          </a:ln>
        </p:spPr>
      </p:sp>
      <p:sp>
        <p:nvSpPr>
          <p:cNvPr id="6" name="Shape 3"/>
          <p:cNvSpPr/>
          <p:nvPr/>
        </p:nvSpPr>
        <p:spPr>
          <a:xfrm rot="19800000">
            <a:off x="493776" y="374904"/>
            <a:ext cx="353873" cy="55047"/>
          </a:xfrm>
          <a:prstGeom prst="parallelogram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856793" y="301752"/>
            <a:ext cx="1097280" cy="1280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50" b="1" dirty="0">
                <a:solidFill>
                  <a:srgbClr val="C8D0DC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CONSULTORA</a:t>
            </a:r>
            <a:endParaRPr lang="en-US" sz="550" dirty="0"/>
          </a:p>
        </p:txBody>
      </p:sp>
      <p:sp>
        <p:nvSpPr>
          <p:cNvPr id="8" name="Text 5"/>
          <p:cNvSpPr/>
          <p:nvPr/>
        </p:nvSpPr>
        <p:spPr>
          <a:xfrm>
            <a:off x="856793" y="429768"/>
            <a:ext cx="105156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AVANZA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1789481" y="429768"/>
            <a:ext cx="201168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2</a:t>
            </a:r>
            <a:endParaRPr lang="en-US" sz="1500" dirty="0"/>
          </a:p>
        </p:txBody>
      </p:sp>
      <p:sp>
        <p:nvSpPr>
          <p:cNvPr id="10" name="Shape 7"/>
          <p:cNvSpPr/>
          <p:nvPr/>
        </p:nvSpPr>
        <p:spPr>
          <a:xfrm>
            <a:off x="9217152" y="384048"/>
            <a:ext cx="2331720" cy="310896"/>
          </a:xfrm>
          <a:prstGeom prst="roundRect">
            <a:avLst>
              <a:gd name="adj" fmla="val 35294"/>
            </a:avLst>
          </a:prstGeom>
          <a:solidFill>
            <a:srgbClr val="00C9D8">
              <a:alpha val="14000"/>
            </a:srgbClr>
          </a:solidFill>
          <a:ln w="12700">
            <a:solidFill>
              <a:srgbClr val="00C9D8">
                <a:alpha val="55000"/>
              </a:srgbClr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9336024" y="470916"/>
            <a:ext cx="2103120" cy="1188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3EE7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WEB READY GRAPHIC</a:t>
            </a:r>
            <a:endParaRPr lang="en-US" sz="750" dirty="0"/>
          </a:p>
        </p:txBody>
      </p:sp>
      <p:sp>
        <p:nvSpPr>
          <p:cNvPr id="12" name="Text 9"/>
          <p:cNvSpPr/>
          <p:nvPr/>
        </p:nvSpPr>
        <p:spPr>
          <a:xfrm>
            <a:off x="658368" y="91440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SCORE 360</a:t>
            </a:r>
            <a:endParaRPr lang="en-US" sz="850" dirty="0"/>
          </a:p>
        </p:txBody>
      </p:sp>
      <p:sp>
        <p:nvSpPr>
          <p:cNvPr id="13" name="Text 10"/>
          <p:cNvSpPr/>
          <p:nvPr/>
        </p:nvSpPr>
        <p:spPr>
          <a:xfrm>
            <a:off x="640080" y="1216152"/>
            <a:ext cx="7132320" cy="9144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1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Riesgo contractual priorizado por criticidad</a:t>
            </a:r>
            <a:endParaRPr lang="en-US" sz="3100" dirty="0"/>
          </a:p>
        </p:txBody>
      </p:sp>
      <p:sp>
        <p:nvSpPr>
          <p:cNvPr id="14" name="Text 11"/>
          <p:cNvSpPr/>
          <p:nvPr/>
        </p:nvSpPr>
        <p:spPr>
          <a:xfrm>
            <a:off x="658368" y="1938528"/>
            <a:ext cx="6126480" cy="6583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7E4F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Clasifica contratos y contratistas para enfocar gestión donde más impacta.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822960" y="2752344"/>
            <a:ext cx="10972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30" dirty="0">
                <a:solidFill>
                  <a:srgbClr val="EAF4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Operacional</a:t>
            </a:r>
            <a:endParaRPr lang="en-US" sz="830" dirty="0"/>
          </a:p>
        </p:txBody>
      </p:sp>
      <p:sp>
        <p:nvSpPr>
          <p:cNvPr id="16" name="Shape 13"/>
          <p:cNvSpPr/>
          <p:nvPr/>
        </p:nvSpPr>
        <p:spPr>
          <a:xfrm>
            <a:off x="2011680" y="2788920"/>
            <a:ext cx="2011680" cy="109728"/>
          </a:xfrm>
          <a:prstGeom prst="roundRect">
            <a:avLst>
              <a:gd name="adj" fmla="val 33333"/>
            </a:avLst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7" name="Shape 14"/>
          <p:cNvSpPr/>
          <p:nvPr/>
        </p:nvSpPr>
        <p:spPr>
          <a:xfrm>
            <a:off x="2011680" y="2788920"/>
            <a:ext cx="1448410" cy="109728"/>
          </a:xfrm>
          <a:prstGeom prst="roundRect">
            <a:avLst>
              <a:gd name="adj" fmla="val 33333"/>
            </a:avLst>
          </a:prstGeom>
          <a:solidFill>
            <a:srgbClr val="00C9D8">
              <a:alpha val="92000"/>
            </a:srgbClr>
          </a:solidFill>
          <a:ln w="12700">
            <a:solidFill>
              <a:srgbClr val="00C9D8">
                <a:alpha val="0"/>
              </a:srgbClr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4096512" y="2743200"/>
            <a:ext cx="4114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72%</a:t>
            </a:r>
            <a:endParaRPr lang="en-US" sz="800" dirty="0"/>
          </a:p>
        </p:txBody>
      </p:sp>
      <p:sp>
        <p:nvSpPr>
          <p:cNvPr id="19" name="Text 16"/>
          <p:cNvSpPr/>
          <p:nvPr/>
        </p:nvSpPr>
        <p:spPr>
          <a:xfrm>
            <a:off x="822960" y="3118104"/>
            <a:ext cx="10972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30" dirty="0">
                <a:solidFill>
                  <a:srgbClr val="EAF4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Financiero</a:t>
            </a:r>
            <a:endParaRPr lang="en-US" sz="830" dirty="0"/>
          </a:p>
        </p:txBody>
      </p:sp>
      <p:sp>
        <p:nvSpPr>
          <p:cNvPr id="20" name="Shape 17"/>
          <p:cNvSpPr/>
          <p:nvPr/>
        </p:nvSpPr>
        <p:spPr>
          <a:xfrm>
            <a:off x="2011680" y="3154680"/>
            <a:ext cx="2011680" cy="109728"/>
          </a:xfrm>
          <a:prstGeom prst="roundRect">
            <a:avLst>
              <a:gd name="adj" fmla="val 33333"/>
            </a:avLst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21" name="Shape 18"/>
          <p:cNvSpPr/>
          <p:nvPr/>
        </p:nvSpPr>
        <p:spPr>
          <a:xfrm>
            <a:off x="2011680" y="3154680"/>
            <a:ext cx="1689811" cy="109728"/>
          </a:xfrm>
          <a:prstGeom prst="roundRect">
            <a:avLst>
              <a:gd name="adj" fmla="val 33333"/>
            </a:avLst>
          </a:prstGeom>
          <a:solidFill>
            <a:srgbClr val="40D99B">
              <a:alpha val="92000"/>
            </a:srgbClr>
          </a:solidFill>
          <a:ln w="12700">
            <a:solidFill>
              <a:srgbClr val="40D99B">
                <a:alpha val="0"/>
              </a:srgbClr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4096512" y="3108960"/>
            <a:ext cx="4114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40D99B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84%</a:t>
            </a:r>
            <a:endParaRPr lang="en-US" sz="800" dirty="0"/>
          </a:p>
        </p:txBody>
      </p:sp>
      <p:sp>
        <p:nvSpPr>
          <p:cNvPr id="23" name="Text 20"/>
          <p:cNvSpPr/>
          <p:nvPr/>
        </p:nvSpPr>
        <p:spPr>
          <a:xfrm>
            <a:off x="822960" y="3483864"/>
            <a:ext cx="10972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30" dirty="0">
                <a:solidFill>
                  <a:srgbClr val="EAF4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Legal</a:t>
            </a:r>
            <a:endParaRPr lang="en-US" sz="830" dirty="0"/>
          </a:p>
        </p:txBody>
      </p:sp>
      <p:sp>
        <p:nvSpPr>
          <p:cNvPr id="24" name="Shape 21"/>
          <p:cNvSpPr/>
          <p:nvPr/>
        </p:nvSpPr>
        <p:spPr>
          <a:xfrm>
            <a:off x="2011680" y="3520440"/>
            <a:ext cx="2011680" cy="109728"/>
          </a:xfrm>
          <a:prstGeom prst="roundRect">
            <a:avLst>
              <a:gd name="adj" fmla="val 33333"/>
            </a:avLst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25" name="Shape 22"/>
          <p:cNvSpPr/>
          <p:nvPr/>
        </p:nvSpPr>
        <p:spPr>
          <a:xfrm>
            <a:off x="2011680" y="3520440"/>
            <a:ext cx="1166774" cy="109728"/>
          </a:xfrm>
          <a:prstGeom prst="roundRect">
            <a:avLst>
              <a:gd name="adj" fmla="val 33333"/>
            </a:avLst>
          </a:prstGeom>
          <a:solidFill>
            <a:srgbClr val="E0A62D">
              <a:alpha val="92000"/>
            </a:srgbClr>
          </a:solidFill>
          <a:ln w="12700">
            <a:solidFill>
              <a:srgbClr val="E0A62D">
                <a:alpha val="0"/>
              </a:srgbClr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4096512" y="3474720"/>
            <a:ext cx="4114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E0A62D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58%</a:t>
            </a:r>
            <a:endParaRPr lang="en-US" sz="800" dirty="0"/>
          </a:p>
        </p:txBody>
      </p:sp>
      <p:sp>
        <p:nvSpPr>
          <p:cNvPr id="27" name="Text 24"/>
          <p:cNvSpPr/>
          <p:nvPr/>
        </p:nvSpPr>
        <p:spPr>
          <a:xfrm>
            <a:off x="822960" y="3849624"/>
            <a:ext cx="10972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30" dirty="0">
                <a:solidFill>
                  <a:srgbClr val="EAF4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RRLL</a:t>
            </a:r>
            <a:endParaRPr lang="en-US" sz="830" dirty="0"/>
          </a:p>
        </p:txBody>
      </p:sp>
      <p:sp>
        <p:nvSpPr>
          <p:cNvPr id="28" name="Shape 25"/>
          <p:cNvSpPr/>
          <p:nvPr/>
        </p:nvSpPr>
        <p:spPr>
          <a:xfrm>
            <a:off x="2011680" y="3886200"/>
            <a:ext cx="2011680" cy="109728"/>
          </a:xfrm>
          <a:prstGeom prst="roundRect">
            <a:avLst>
              <a:gd name="adj" fmla="val 33333"/>
            </a:avLst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29" name="Shape 26"/>
          <p:cNvSpPr/>
          <p:nvPr/>
        </p:nvSpPr>
        <p:spPr>
          <a:xfrm>
            <a:off x="2011680" y="3886200"/>
            <a:ext cx="1287475" cy="109728"/>
          </a:xfrm>
          <a:prstGeom prst="roundRect">
            <a:avLst>
              <a:gd name="adj" fmla="val 33333"/>
            </a:avLst>
          </a:prstGeom>
          <a:solidFill>
            <a:srgbClr val="FFB84D">
              <a:alpha val="92000"/>
            </a:srgbClr>
          </a:solidFill>
          <a:ln w="12700">
            <a:solidFill>
              <a:srgbClr val="FFB84D">
                <a:alpha val="0"/>
              </a:srgbClr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4096512" y="3840480"/>
            <a:ext cx="4114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FFB84D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64%</a:t>
            </a:r>
            <a:endParaRPr lang="en-US" sz="800" dirty="0"/>
          </a:p>
        </p:txBody>
      </p:sp>
      <p:sp>
        <p:nvSpPr>
          <p:cNvPr id="31" name="Text 28"/>
          <p:cNvSpPr/>
          <p:nvPr/>
        </p:nvSpPr>
        <p:spPr>
          <a:xfrm>
            <a:off x="822960" y="4215384"/>
            <a:ext cx="10972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30" dirty="0">
                <a:solidFill>
                  <a:srgbClr val="EAF4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HSE</a:t>
            </a:r>
            <a:endParaRPr lang="en-US" sz="830" dirty="0"/>
          </a:p>
        </p:txBody>
      </p:sp>
      <p:sp>
        <p:nvSpPr>
          <p:cNvPr id="32" name="Shape 29"/>
          <p:cNvSpPr/>
          <p:nvPr/>
        </p:nvSpPr>
        <p:spPr>
          <a:xfrm>
            <a:off x="2011680" y="4251960"/>
            <a:ext cx="2011680" cy="109728"/>
          </a:xfrm>
          <a:prstGeom prst="roundRect">
            <a:avLst>
              <a:gd name="adj" fmla="val 33333"/>
            </a:avLst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3" name="Shape 30"/>
          <p:cNvSpPr/>
          <p:nvPr/>
        </p:nvSpPr>
        <p:spPr>
          <a:xfrm>
            <a:off x="2011680" y="4251960"/>
            <a:ext cx="1569110" cy="109728"/>
          </a:xfrm>
          <a:prstGeom prst="roundRect">
            <a:avLst>
              <a:gd name="adj" fmla="val 33333"/>
            </a:avLst>
          </a:prstGeom>
          <a:solidFill>
            <a:srgbClr val="FF5572">
              <a:alpha val="92000"/>
            </a:srgbClr>
          </a:solidFill>
          <a:ln w="12700">
            <a:solidFill>
              <a:srgbClr val="FF5572">
                <a:alpha val="0"/>
              </a:srgbClr>
            </a:solidFill>
            <a:prstDash val="solid"/>
          </a:ln>
        </p:spPr>
      </p:sp>
      <p:sp>
        <p:nvSpPr>
          <p:cNvPr id="34" name="Text 31"/>
          <p:cNvSpPr/>
          <p:nvPr/>
        </p:nvSpPr>
        <p:spPr>
          <a:xfrm>
            <a:off x="4096512" y="4206240"/>
            <a:ext cx="4114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FF557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78%</a:t>
            </a:r>
            <a:endParaRPr lang="en-US" sz="800" dirty="0"/>
          </a:p>
        </p:txBody>
      </p:sp>
      <p:sp>
        <p:nvSpPr>
          <p:cNvPr id="35" name="Text 32"/>
          <p:cNvSpPr/>
          <p:nvPr/>
        </p:nvSpPr>
        <p:spPr>
          <a:xfrm>
            <a:off x="822960" y="4581144"/>
            <a:ext cx="10972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30" dirty="0">
                <a:solidFill>
                  <a:srgbClr val="EAF4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KPI</a:t>
            </a:r>
            <a:endParaRPr lang="en-US" sz="830" dirty="0"/>
          </a:p>
        </p:txBody>
      </p:sp>
      <p:sp>
        <p:nvSpPr>
          <p:cNvPr id="36" name="Shape 33"/>
          <p:cNvSpPr/>
          <p:nvPr/>
        </p:nvSpPr>
        <p:spPr>
          <a:xfrm>
            <a:off x="2011680" y="4617720"/>
            <a:ext cx="2011680" cy="109728"/>
          </a:xfrm>
          <a:prstGeom prst="roundRect">
            <a:avLst>
              <a:gd name="adj" fmla="val 33333"/>
            </a:avLst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7" name="Shape 34"/>
          <p:cNvSpPr/>
          <p:nvPr/>
        </p:nvSpPr>
        <p:spPr>
          <a:xfrm>
            <a:off x="2011680" y="4617720"/>
            <a:ext cx="1649578" cy="109728"/>
          </a:xfrm>
          <a:prstGeom prst="roundRect">
            <a:avLst>
              <a:gd name="adj" fmla="val 33333"/>
            </a:avLst>
          </a:prstGeom>
          <a:solidFill>
            <a:srgbClr val="3EE7FF">
              <a:alpha val="92000"/>
            </a:srgbClr>
          </a:solidFill>
          <a:ln w="12700">
            <a:solidFill>
              <a:srgbClr val="3EE7FF">
                <a:alpha val="0"/>
              </a:srgbClr>
            </a:solidFill>
            <a:prstDash val="solid"/>
          </a:ln>
        </p:spPr>
      </p:sp>
      <p:sp>
        <p:nvSpPr>
          <p:cNvPr id="38" name="Text 35"/>
          <p:cNvSpPr/>
          <p:nvPr/>
        </p:nvSpPr>
        <p:spPr>
          <a:xfrm>
            <a:off x="4096512" y="4572000"/>
            <a:ext cx="4114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3EE7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82%</a:t>
            </a:r>
            <a:endParaRPr lang="en-US" sz="800" dirty="0"/>
          </a:p>
        </p:txBody>
      </p:sp>
      <p:sp>
        <p:nvSpPr>
          <p:cNvPr id="39" name="Shape 36"/>
          <p:cNvSpPr/>
          <p:nvPr/>
        </p:nvSpPr>
        <p:spPr>
          <a:xfrm>
            <a:off x="4526280" y="2761488"/>
            <a:ext cx="2834640" cy="2423160"/>
          </a:xfrm>
          <a:prstGeom prst="roundRect">
            <a:avLst>
              <a:gd name="adj" fmla="val 6415"/>
            </a:avLst>
          </a:prstGeom>
          <a:solidFill>
            <a:srgbClr val="071B33">
              <a:alpha val="92000"/>
            </a:srgbClr>
          </a:solidFill>
          <a:ln w="12700">
            <a:solidFill>
              <a:srgbClr val="2EDBEA">
                <a:alpha val="46000"/>
              </a:srgbClr>
            </a:solidFill>
            <a:prstDash val="solid"/>
          </a:ln>
        </p:spPr>
      </p:sp>
      <p:sp>
        <p:nvSpPr>
          <p:cNvPr id="40" name="Text 37"/>
          <p:cNvSpPr/>
          <p:nvPr/>
        </p:nvSpPr>
        <p:spPr>
          <a:xfrm>
            <a:off x="4828032" y="3017520"/>
            <a:ext cx="21945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Contrato 8500041235</a:t>
            </a:r>
            <a:endParaRPr lang="en-US" sz="1100" dirty="0"/>
          </a:p>
        </p:txBody>
      </p:sp>
      <p:sp>
        <p:nvSpPr>
          <p:cNvPr id="41" name="Text 38"/>
          <p:cNvSpPr/>
          <p:nvPr/>
        </p:nvSpPr>
        <p:spPr>
          <a:xfrm>
            <a:off x="4864608" y="3493008"/>
            <a:ext cx="2057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557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Prioridad crítica</a:t>
            </a:r>
            <a:endParaRPr lang="en-US" sz="1800" dirty="0"/>
          </a:p>
        </p:txBody>
      </p:sp>
      <p:sp>
        <p:nvSpPr>
          <p:cNvPr id="42" name="Shape 39"/>
          <p:cNvSpPr/>
          <p:nvPr/>
        </p:nvSpPr>
        <p:spPr>
          <a:xfrm>
            <a:off x="4892040" y="4078224"/>
            <a:ext cx="914400" cy="237744"/>
          </a:xfrm>
          <a:prstGeom prst="roundRect">
            <a:avLst>
              <a:gd name="adj" fmla="val 42308"/>
            </a:avLst>
          </a:prstGeom>
          <a:solidFill>
            <a:srgbClr val="00C9D8">
              <a:alpha val="14000"/>
            </a:srgbClr>
          </a:solidFill>
          <a:ln w="12700">
            <a:solidFill>
              <a:srgbClr val="00C9D8">
                <a:alpha val="45000"/>
              </a:srgbClr>
            </a:solidFill>
            <a:prstDash val="solid"/>
          </a:ln>
        </p:spPr>
      </p:sp>
      <p:sp>
        <p:nvSpPr>
          <p:cNvPr id="43" name="Text 40"/>
          <p:cNvSpPr/>
          <p:nvPr/>
        </p:nvSpPr>
        <p:spPr>
          <a:xfrm>
            <a:off x="4956048" y="4144792"/>
            <a:ext cx="786384" cy="1188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8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Monitoreo</a:t>
            </a:r>
            <a:endParaRPr lang="en-US" sz="780" dirty="0"/>
          </a:p>
        </p:txBody>
      </p:sp>
      <p:sp>
        <p:nvSpPr>
          <p:cNvPr id="44" name="Shape 41"/>
          <p:cNvSpPr/>
          <p:nvPr/>
        </p:nvSpPr>
        <p:spPr>
          <a:xfrm>
            <a:off x="5925312" y="4078224"/>
            <a:ext cx="914400" cy="237744"/>
          </a:xfrm>
          <a:prstGeom prst="roundRect">
            <a:avLst>
              <a:gd name="adj" fmla="val 42308"/>
            </a:avLst>
          </a:prstGeom>
          <a:solidFill>
            <a:srgbClr val="FFB84D">
              <a:alpha val="14000"/>
            </a:srgbClr>
          </a:solidFill>
          <a:ln w="12700">
            <a:solidFill>
              <a:srgbClr val="FFB84D">
                <a:alpha val="45000"/>
              </a:srgbClr>
            </a:solidFill>
            <a:prstDash val="solid"/>
          </a:ln>
        </p:spPr>
      </p:sp>
      <p:sp>
        <p:nvSpPr>
          <p:cNvPr id="45" name="Text 42"/>
          <p:cNvSpPr/>
          <p:nvPr/>
        </p:nvSpPr>
        <p:spPr>
          <a:xfrm>
            <a:off x="5989320" y="4144792"/>
            <a:ext cx="786384" cy="1188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8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Corrección</a:t>
            </a:r>
            <a:endParaRPr lang="en-US" sz="780" dirty="0"/>
          </a:p>
        </p:txBody>
      </p:sp>
      <p:sp>
        <p:nvSpPr>
          <p:cNvPr id="46" name="Shape 43"/>
          <p:cNvSpPr/>
          <p:nvPr/>
        </p:nvSpPr>
        <p:spPr>
          <a:xfrm>
            <a:off x="5074920" y="4407408"/>
            <a:ext cx="1737360" cy="1737360"/>
          </a:xfrm>
          <a:prstGeom prst="arc">
            <a:avLst/>
          </a:prstGeom>
          <a:noFill/>
          <a:ln w="12700">
            <a:solidFill>
              <a:srgbClr val="FF5572"/>
            </a:solidFill>
            <a:prstDash val="solid"/>
          </a:ln>
        </p:spPr>
      </p:sp>
      <p:sp>
        <p:nvSpPr>
          <p:cNvPr id="47" name="Text 44"/>
          <p:cNvSpPr/>
          <p:nvPr/>
        </p:nvSpPr>
        <p:spPr>
          <a:xfrm>
            <a:off x="5605272" y="4828032"/>
            <a:ext cx="65836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3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A</a:t>
            </a:r>
            <a:endParaRPr lang="en-US" sz="2300" dirty="0"/>
          </a:p>
        </p:txBody>
      </p:sp>
      <p:sp>
        <p:nvSpPr>
          <p:cNvPr id="48" name="Shape 45"/>
          <p:cNvSpPr/>
          <p:nvPr/>
        </p:nvSpPr>
        <p:spPr>
          <a:xfrm>
            <a:off x="8065008" y="2743200"/>
            <a:ext cx="2651760" cy="2468880"/>
          </a:xfrm>
          <a:prstGeom prst="roundRect">
            <a:avLst>
              <a:gd name="adj" fmla="val 6296"/>
            </a:avLst>
          </a:prstGeom>
          <a:solidFill>
            <a:srgbClr val="071B33">
              <a:alpha val="88000"/>
            </a:srgbClr>
          </a:solidFill>
          <a:ln w="12700">
            <a:solidFill>
              <a:srgbClr val="2EDBEA">
                <a:alpha val="32000"/>
              </a:srgbClr>
            </a:solidFill>
            <a:prstDash val="solid"/>
          </a:ln>
        </p:spPr>
      </p:sp>
      <p:sp>
        <p:nvSpPr>
          <p:cNvPr id="49" name="Text 46"/>
          <p:cNvSpPr/>
          <p:nvPr/>
        </p:nvSpPr>
        <p:spPr>
          <a:xfrm>
            <a:off x="8302752" y="2990088"/>
            <a:ext cx="21945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Matriz de priorización</a:t>
            </a:r>
            <a:endParaRPr lang="en-US" sz="1000" dirty="0"/>
          </a:p>
        </p:txBody>
      </p:sp>
      <p:sp>
        <p:nvSpPr>
          <p:cNvPr id="50" name="Shape 47"/>
          <p:cNvSpPr/>
          <p:nvPr/>
        </p:nvSpPr>
        <p:spPr>
          <a:xfrm>
            <a:off x="8458200" y="3456432"/>
            <a:ext cx="1737360" cy="1325880"/>
          </a:xfrm>
          <a:prstGeom prst="rect">
            <a:avLst/>
          </a:prstGeom>
          <a:solidFill>
            <a:srgbClr val="FFFFFF">
              <a:alpha val="6000"/>
            </a:srgbClr>
          </a:solidFill>
          <a:ln w="12700">
            <a:solidFill>
              <a:srgbClr val="2EDBEA">
                <a:alpha val="30000"/>
              </a:srgbClr>
            </a:solidFill>
            <a:prstDash val="solid"/>
          </a:ln>
        </p:spPr>
      </p:sp>
      <p:sp>
        <p:nvSpPr>
          <p:cNvPr id="51" name="Shape 48"/>
          <p:cNvSpPr/>
          <p:nvPr/>
        </p:nvSpPr>
        <p:spPr>
          <a:xfrm>
            <a:off x="9326880" y="3456432"/>
            <a:ext cx="0" cy="1325880"/>
          </a:xfrm>
          <a:prstGeom prst="line">
            <a:avLst/>
          </a:prstGeom>
          <a:noFill/>
          <a:ln w="12700">
            <a:solidFill>
              <a:srgbClr val="2EDBEA">
                <a:alpha val="35000"/>
              </a:srgbClr>
            </a:solidFill>
            <a:prstDash val="solid"/>
          </a:ln>
        </p:spPr>
      </p:sp>
      <p:sp>
        <p:nvSpPr>
          <p:cNvPr id="52" name="Shape 49"/>
          <p:cNvSpPr/>
          <p:nvPr/>
        </p:nvSpPr>
        <p:spPr>
          <a:xfrm>
            <a:off x="8458200" y="4114800"/>
            <a:ext cx="1737360" cy="0"/>
          </a:xfrm>
          <a:prstGeom prst="line">
            <a:avLst/>
          </a:prstGeom>
          <a:noFill/>
          <a:ln w="12700">
            <a:solidFill>
              <a:srgbClr val="2EDBEA">
                <a:alpha val="35000"/>
              </a:srgbClr>
            </a:solidFill>
            <a:prstDash val="solid"/>
          </a:ln>
        </p:spPr>
      </p:sp>
      <p:sp>
        <p:nvSpPr>
          <p:cNvPr id="53" name="Shape 50"/>
          <p:cNvSpPr/>
          <p:nvPr/>
        </p:nvSpPr>
        <p:spPr>
          <a:xfrm>
            <a:off x="9646920" y="3584448"/>
            <a:ext cx="210312" cy="210312"/>
          </a:xfrm>
          <a:prstGeom prst="ellipse">
            <a:avLst/>
          </a:prstGeom>
          <a:solidFill>
            <a:srgbClr val="FF5572"/>
          </a:solidFill>
          <a:ln w="12700">
            <a:solidFill>
              <a:srgbClr val="FF5572"/>
            </a:solidFill>
            <a:prstDash val="solid"/>
          </a:ln>
        </p:spPr>
      </p:sp>
      <p:sp>
        <p:nvSpPr>
          <p:cNvPr id="54" name="Text 51"/>
          <p:cNvSpPr/>
          <p:nvPr/>
        </p:nvSpPr>
        <p:spPr>
          <a:xfrm>
            <a:off x="9464040" y="4864608"/>
            <a:ext cx="822960" cy="91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80" dirty="0">
                <a:solidFill>
                  <a:srgbClr val="B9C6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Impacto alto</a:t>
            </a:r>
            <a:endParaRPr lang="en-US" sz="680" dirty="0"/>
          </a:p>
        </p:txBody>
      </p:sp>
      <p:sp>
        <p:nvSpPr>
          <p:cNvPr id="55" name="Text 52"/>
          <p:cNvSpPr/>
          <p:nvPr/>
        </p:nvSpPr>
        <p:spPr>
          <a:xfrm>
            <a:off x="8366760" y="4864608"/>
            <a:ext cx="731520" cy="91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80" dirty="0">
                <a:solidFill>
                  <a:srgbClr val="B9C6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Riesgo</a:t>
            </a:r>
            <a:endParaRPr lang="en-US" sz="680" dirty="0"/>
          </a:p>
        </p:txBody>
      </p:sp>
      <p:sp>
        <p:nvSpPr>
          <p:cNvPr id="56" name="Shape 53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EDBEA">
                <a:alpha val="28000"/>
              </a:srgbClr>
            </a:solidFill>
            <a:prstDash val="solid"/>
          </a:ln>
        </p:spPr>
      </p:sp>
      <p:sp>
        <p:nvSpPr>
          <p:cNvPr id="57" name="Text 54"/>
          <p:cNvSpPr/>
          <p:nvPr/>
        </p:nvSpPr>
        <p:spPr>
          <a:xfrm>
            <a:off x="530352" y="6547104"/>
            <a:ext cx="5029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80" dirty="0">
                <a:solidFill>
                  <a:srgbClr val="D6E3F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MICA 360 | Score de riesgo contractual</a:t>
            </a:r>
            <a:endParaRPr lang="en-US" sz="780" dirty="0"/>
          </a:p>
        </p:txBody>
      </p:sp>
      <p:sp>
        <p:nvSpPr>
          <p:cNvPr id="58" name="Text 55"/>
          <p:cNvSpPr/>
          <p:nvPr/>
        </p:nvSpPr>
        <p:spPr>
          <a:xfrm>
            <a:off x="9464040" y="6547104"/>
            <a:ext cx="221284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80" dirty="0">
                <a:solidFill>
                  <a:srgbClr val="D6E3F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Consultora AVANZA2</a:t>
            </a:r>
            <a:endParaRPr lang="en-US" sz="78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563819"/>
            <a:ext cx="51115" cy="90434"/>
          </a:xfrm>
          <a:prstGeom prst="rect">
            <a:avLst/>
          </a:prstGeom>
          <a:solidFill>
            <a:srgbClr val="64707D"/>
          </a:solidFill>
          <a:ln w="12700">
            <a:solidFill>
              <a:srgbClr val="64707D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93354" y="485181"/>
            <a:ext cx="51115" cy="169073"/>
          </a:xfrm>
          <a:prstGeom prst="rect">
            <a:avLst/>
          </a:prstGeom>
          <a:solidFill>
            <a:srgbClr val="008F9D"/>
          </a:solidFill>
          <a:ln w="12700">
            <a:solidFill>
              <a:srgbClr val="008F9D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683788" y="390815"/>
            <a:ext cx="51115" cy="263439"/>
          </a:xfrm>
          <a:prstGeom prst="rect">
            <a:avLst/>
          </a:prstGeom>
          <a:solidFill>
            <a:srgbClr val="063778"/>
          </a:solidFill>
          <a:ln w="12700">
            <a:solidFill>
              <a:srgbClr val="063778"/>
            </a:solidFill>
            <a:prstDash val="solid"/>
          </a:ln>
        </p:spPr>
      </p:sp>
      <p:sp>
        <p:nvSpPr>
          <p:cNvPr id="6" name="Shape 3"/>
          <p:cNvSpPr/>
          <p:nvPr/>
        </p:nvSpPr>
        <p:spPr>
          <a:xfrm rot="19800000">
            <a:off x="493776" y="374904"/>
            <a:ext cx="353873" cy="55047"/>
          </a:xfrm>
          <a:prstGeom prst="parallelogram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856793" y="301752"/>
            <a:ext cx="1097280" cy="1280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50" b="1" dirty="0">
                <a:solidFill>
                  <a:srgbClr val="C8D0DC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CONSULTORA</a:t>
            </a:r>
            <a:endParaRPr lang="en-US" sz="550" dirty="0"/>
          </a:p>
        </p:txBody>
      </p:sp>
      <p:sp>
        <p:nvSpPr>
          <p:cNvPr id="8" name="Text 5"/>
          <p:cNvSpPr/>
          <p:nvPr/>
        </p:nvSpPr>
        <p:spPr>
          <a:xfrm>
            <a:off x="856793" y="429768"/>
            <a:ext cx="105156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AVANZA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1789481" y="429768"/>
            <a:ext cx="201168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2</a:t>
            </a:r>
            <a:endParaRPr lang="en-US" sz="1500" dirty="0"/>
          </a:p>
        </p:txBody>
      </p:sp>
      <p:sp>
        <p:nvSpPr>
          <p:cNvPr id="10" name="Shape 7"/>
          <p:cNvSpPr/>
          <p:nvPr/>
        </p:nvSpPr>
        <p:spPr>
          <a:xfrm>
            <a:off x="9217152" y="384048"/>
            <a:ext cx="2331720" cy="310896"/>
          </a:xfrm>
          <a:prstGeom prst="roundRect">
            <a:avLst>
              <a:gd name="adj" fmla="val 35294"/>
            </a:avLst>
          </a:prstGeom>
          <a:solidFill>
            <a:srgbClr val="00C9D8">
              <a:alpha val="14000"/>
            </a:srgbClr>
          </a:solidFill>
          <a:ln w="12700">
            <a:solidFill>
              <a:srgbClr val="00C9D8">
                <a:alpha val="55000"/>
              </a:srgbClr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9336024" y="470916"/>
            <a:ext cx="2103120" cy="1188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3EE7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WEB READY GRAPHIC</a:t>
            </a:r>
            <a:endParaRPr lang="en-US" sz="750" dirty="0"/>
          </a:p>
        </p:txBody>
      </p:sp>
      <p:sp>
        <p:nvSpPr>
          <p:cNvPr id="12" name="Text 9"/>
          <p:cNvSpPr/>
          <p:nvPr/>
        </p:nvSpPr>
        <p:spPr>
          <a:xfrm>
            <a:off x="658368" y="914400"/>
            <a:ext cx="4572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CICLO CONTRACTUAL CONTROLADO</a:t>
            </a:r>
            <a:endParaRPr lang="en-US" sz="850" dirty="0"/>
          </a:p>
        </p:txBody>
      </p:sp>
      <p:sp>
        <p:nvSpPr>
          <p:cNvPr id="13" name="Text 10"/>
          <p:cNvSpPr/>
          <p:nvPr/>
        </p:nvSpPr>
        <p:spPr>
          <a:xfrm>
            <a:off x="640080" y="1216152"/>
            <a:ext cx="7406640" cy="9144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1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Punta a punta: del plan contractual al cierre</a:t>
            </a:r>
            <a:endParaRPr lang="en-US" sz="3100" dirty="0"/>
          </a:p>
        </p:txBody>
      </p:sp>
      <p:sp>
        <p:nvSpPr>
          <p:cNvPr id="14" name="Text 11"/>
          <p:cNvSpPr/>
          <p:nvPr/>
        </p:nvSpPr>
        <p:spPr>
          <a:xfrm>
            <a:off x="658368" y="1938528"/>
            <a:ext cx="6583680" cy="6583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7E4F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Cada etapa activa controles, alertas, tareas, workflows, evidencia y score.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566928" y="2907792"/>
            <a:ext cx="1591056" cy="1097280"/>
          </a:xfrm>
          <a:prstGeom prst="roundRect">
            <a:avLst>
              <a:gd name="adj" fmla="val 14167"/>
            </a:avLst>
          </a:prstGeom>
          <a:solidFill>
            <a:srgbClr val="071B33">
              <a:alpha val="92000"/>
            </a:srgbClr>
          </a:solidFill>
          <a:ln w="12700">
            <a:solidFill>
              <a:srgbClr val="2EDBEA">
                <a:alpha val="42000"/>
              </a:srgbClr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713232" y="3090672"/>
            <a:ext cx="3200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01</a:t>
            </a:r>
            <a:endParaRPr lang="en-US" sz="900" dirty="0"/>
          </a:p>
        </p:txBody>
      </p:sp>
      <p:sp>
        <p:nvSpPr>
          <p:cNvPr id="17" name="Text 14"/>
          <p:cNvSpPr/>
          <p:nvPr/>
        </p:nvSpPr>
        <p:spPr>
          <a:xfrm>
            <a:off x="713232" y="3355848"/>
            <a:ext cx="123444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4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Planificar</a:t>
            </a:r>
            <a:endParaRPr lang="en-US" sz="1140" dirty="0"/>
          </a:p>
        </p:txBody>
      </p:sp>
      <p:sp>
        <p:nvSpPr>
          <p:cNvPr id="18" name="Text 15"/>
          <p:cNvSpPr/>
          <p:nvPr/>
        </p:nvSpPr>
        <p:spPr>
          <a:xfrm>
            <a:off x="713232" y="3639312"/>
            <a:ext cx="123444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760" dirty="0">
                <a:solidFill>
                  <a:srgbClr val="B9C6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cartera y presupuesto</a:t>
            </a:r>
            <a:endParaRPr lang="en-US" sz="760" dirty="0"/>
          </a:p>
        </p:txBody>
      </p:sp>
      <p:sp>
        <p:nvSpPr>
          <p:cNvPr id="19" name="Shape 16"/>
          <p:cNvSpPr/>
          <p:nvPr/>
        </p:nvSpPr>
        <p:spPr>
          <a:xfrm>
            <a:off x="2176272" y="3456432"/>
            <a:ext cx="292608" cy="0"/>
          </a:xfrm>
          <a:prstGeom prst="line">
            <a:avLst/>
          </a:prstGeom>
          <a:noFill/>
          <a:ln w="12700">
            <a:solidFill>
              <a:srgbClr val="2EDBEA">
                <a:alpha val="55000"/>
              </a:srgbClr>
            </a:solidFill>
            <a:prstDash val="solid"/>
            <a:headEnd type="none"/>
            <a:tailEnd type="triangle"/>
          </a:ln>
        </p:spPr>
      </p:sp>
      <p:sp>
        <p:nvSpPr>
          <p:cNvPr id="20" name="Shape 17"/>
          <p:cNvSpPr/>
          <p:nvPr/>
        </p:nvSpPr>
        <p:spPr>
          <a:xfrm>
            <a:off x="2487168" y="2907792"/>
            <a:ext cx="1591056" cy="1097280"/>
          </a:xfrm>
          <a:prstGeom prst="roundRect">
            <a:avLst>
              <a:gd name="adj" fmla="val 14167"/>
            </a:avLst>
          </a:prstGeom>
          <a:solidFill>
            <a:srgbClr val="071B33">
              <a:alpha val="92000"/>
            </a:srgbClr>
          </a:solidFill>
          <a:ln w="12700">
            <a:solidFill>
              <a:srgbClr val="2EDBEA">
                <a:alpha val="42000"/>
              </a:srgbClr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2633472" y="3090672"/>
            <a:ext cx="3200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02</a:t>
            </a:r>
            <a:endParaRPr lang="en-US" sz="900" dirty="0"/>
          </a:p>
        </p:txBody>
      </p:sp>
      <p:sp>
        <p:nvSpPr>
          <p:cNvPr id="22" name="Text 19"/>
          <p:cNvSpPr/>
          <p:nvPr/>
        </p:nvSpPr>
        <p:spPr>
          <a:xfrm>
            <a:off x="2633472" y="3355848"/>
            <a:ext cx="123444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4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Contratar</a:t>
            </a:r>
            <a:endParaRPr lang="en-US" sz="1140" dirty="0"/>
          </a:p>
        </p:txBody>
      </p:sp>
      <p:sp>
        <p:nvSpPr>
          <p:cNvPr id="23" name="Text 20"/>
          <p:cNvSpPr/>
          <p:nvPr/>
        </p:nvSpPr>
        <p:spPr>
          <a:xfrm>
            <a:off x="2633472" y="3639312"/>
            <a:ext cx="123444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760" dirty="0">
                <a:solidFill>
                  <a:srgbClr val="B9C6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documentos y anexos</a:t>
            </a:r>
            <a:endParaRPr lang="en-US" sz="760" dirty="0"/>
          </a:p>
        </p:txBody>
      </p:sp>
      <p:sp>
        <p:nvSpPr>
          <p:cNvPr id="24" name="Shape 21"/>
          <p:cNvSpPr/>
          <p:nvPr/>
        </p:nvSpPr>
        <p:spPr>
          <a:xfrm>
            <a:off x="4096512" y="3456432"/>
            <a:ext cx="292608" cy="0"/>
          </a:xfrm>
          <a:prstGeom prst="line">
            <a:avLst/>
          </a:prstGeom>
          <a:noFill/>
          <a:ln w="12700">
            <a:solidFill>
              <a:srgbClr val="2EDBEA">
                <a:alpha val="55000"/>
              </a:srgbClr>
            </a:solidFill>
            <a:prstDash val="solid"/>
            <a:headEnd type="none"/>
            <a:tailEnd type="triangle"/>
          </a:ln>
        </p:spPr>
      </p:sp>
      <p:sp>
        <p:nvSpPr>
          <p:cNvPr id="25" name="Shape 22"/>
          <p:cNvSpPr/>
          <p:nvPr/>
        </p:nvSpPr>
        <p:spPr>
          <a:xfrm>
            <a:off x="4407408" y="2907792"/>
            <a:ext cx="1591056" cy="1097280"/>
          </a:xfrm>
          <a:prstGeom prst="roundRect">
            <a:avLst>
              <a:gd name="adj" fmla="val 14167"/>
            </a:avLst>
          </a:prstGeom>
          <a:solidFill>
            <a:srgbClr val="071B33">
              <a:alpha val="92000"/>
            </a:srgbClr>
          </a:solidFill>
          <a:ln w="12700">
            <a:solidFill>
              <a:srgbClr val="2EDBEA">
                <a:alpha val="42000"/>
              </a:srgbClr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4553712" y="3090672"/>
            <a:ext cx="3200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03</a:t>
            </a:r>
            <a:endParaRPr lang="en-US" sz="900" dirty="0"/>
          </a:p>
        </p:txBody>
      </p:sp>
      <p:sp>
        <p:nvSpPr>
          <p:cNvPr id="27" name="Text 24"/>
          <p:cNvSpPr/>
          <p:nvPr/>
        </p:nvSpPr>
        <p:spPr>
          <a:xfrm>
            <a:off x="4553712" y="3355848"/>
            <a:ext cx="123444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4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Acreditar</a:t>
            </a:r>
            <a:endParaRPr lang="en-US" sz="1140" dirty="0"/>
          </a:p>
        </p:txBody>
      </p:sp>
      <p:sp>
        <p:nvSpPr>
          <p:cNvPr id="28" name="Text 25"/>
          <p:cNvSpPr/>
          <p:nvPr/>
        </p:nvSpPr>
        <p:spPr>
          <a:xfrm>
            <a:off x="4553712" y="3639312"/>
            <a:ext cx="123444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760" dirty="0">
                <a:solidFill>
                  <a:srgbClr val="B9C6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personas y equipos</a:t>
            </a:r>
            <a:endParaRPr lang="en-US" sz="760" dirty="0"/>
          </a:p>
        </p:txBody>
      </p:sp>
      <p:sp>
        <p:nvSpPr>
          <p:cNvPr id="29" name="Shape 26"/>
          <p:cNvSpPr/>
          <p:nvPr/>
        </p:nvSpPr>
        <p:spPr>
          <a:xfrm>
            <a:off x="6016752" y="3456432"/>
            <a:ext cx="292608" cy="0"/>
          </a:xfrm>
          <a:prstGeom prst="line">
            <a:avLst/>
          </a:prstGeom>
          <a:noFill/>
          <a:ln w="12700">
            <a:solidFill>
              <a:srgbClr val="2EDBEA">
                <a:alpha val="55000"/>
              </a:srgbClr>
            </a:solidFill>
            <a:prstDash val="solid"/>
            <a:headEnd type="none"/>
            <a:tailEnd type="triangle"/>
          </a:ln>
        </p:spPr>
      </p:sp>
      <p:sp>
        <p:nvSpPr>
          <p:cNvPr id="30" name="Shape 27"/>
          <p:cNvSpPr/>
          <p:nvPr/>
        </p:nvSpPr>
        <p:spPr>
          <a:xfrm>
            <a:off x="6327648" y="2907792"/>
            <a:ext cx="1591056" cy="1097280"/>
          </a:xfrm>
          <a:prstGeom prst="roundRect">
            <a:avLst>
              <a:gd name="adj" fmla="val 14167"/>
            </a:avLst>
          </a:prstGeom>
          <a:solidFill>
            <a:srgbClr val="071B33">
              <a:alpha val="92000"/>
            </a:srgbClr>
          </a:solidFill>
          <a:ln w="12700">
            <a:solidFill>
              <a:srgbClr val="2EDBEA">
                <a:alpha val="42000"/>
              </a:srgbClr>
            </a:solidFill>
            <a:prstDash val="solid"/>
          </a:ln>
        </p:spPr>
      </p:sp>
      <p:sp>
        <p:nvSpPr>
          <p:cNvPr id="31" name="Text 28"/>
          <p:cNvSpPr/>
          <p:nvPr/>
        </p:nvSpPr>
        <p:spPr>
          <a:xfrm>
            <a:off x="6473952" y="3090672"/>
            <a:ext cx="3200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04</a:t>
            </a:r>
            <a:endParaRPr lang="en-US" sz="900" dirty="0"/>
          </a:p>
        </p:txBody>
      </p:sp>
      <p:sp>
        <p:nvSpPr>
          <p:cNvPr id="32" name="Text 29"/>
          <p:cNvSpPr/>
          <p:nvPr/>
        </p:nvSpPr>
        <p:spPr>
          <a:xfrm>
            <a:off x="6473952" y="3355848"/>
            <a:ext cx="123444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4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Ejecutar</a:t>
            </a:r>
            <a:endParaRPr lang="en-US" sz="1140" dirty="0"/>
          </a:p>
        </p:txBody>
      </p:sp>
      <p:sp>
        <p:nvSpPr>
          <p:cNvPr id="33" name="Text 30"/>
          <p:cNvSpPr/>
          <p:nvPr/>
        </p:nvSpPr>
        <p:spPr>
          <a:xfrm>
            <a:off x="6473952" y="3639312"/>
            <a:ext cx="123444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760" dirty="0">
                <a:solidFill>
                  <a:srgbClr val="B9C6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KPI, HSE, RRLL</a:t>
            </a:r>
            <a:endParaRPr lang="en-US" sz="760" dirty="0"/>
          </a:p>
        </p:txBody>
      </p:sp>
      <p:sp>
        <p:nvSpPr>
          <p:cNvPr id="34" name="Shape 31"/>
          <p:cNvSpPr/>
          <p:nvPr/>
        </p:nvSpPr>
        <p:spPr>
          <a:xfrm>
            <a:off x="7936992" y="3456432"/>
            <a:ext cx="292608" cy="0"/>
          </a:xfrm>
          <a:prstGeom prst="line">
            <a:avLst/>
          </a:prstGeom>
          <a:noFill/>
          <a:ln w="12700">
            <a:solidFill>
              <a:srgbClr val="2EDBEA">
                <a:alpha val="55000"/>
              </a:srgbClr>
            </a:solidFill>
            <a:prstDash val="solid"/>
            <a:headEnd type="none"/>
            <a:tailEnd type="triangle"/>
          </a:ln>
        </p:spPr>
      </p:sp>
      <p:sp>
        <p:nvSpPr>
          <p:cNvPr id="35" name="Shape 32"/>
          <p:cNvSpPr/>
          <p:nvPr/>
        </p:nvSpPr>
        <p:spPr>
          <a:xfrm>
            <a:off x="8247888" y="2907792"/>
            <a:ext cx="1591056" cy="1097280"/>
          </a:xfrm>
          <a:prstGeom prst="roundRect">
            <a:avLst>
              <a:gd name="adj" fmla="val 14167"/>
            </a:avLst>
          </a:prstGeom>
          <a:solidFill>
            <a:srgbClr val="071B33">
              <a:alpha val="92000"/>
            </a:srgbClr>
          </a:solidFill>
          <a:ln w="12700">
            <a:solidFill>
              <a:srgbClr val="2EDBEA">
                <a:alpha val="42000"/>
              </a:srgbClr>
            </a:solidFill>
            <a:prstDash val="solid"/>
          </a:ln>
        </p:spPr>
      </p:sp>
      <p:sp>
        <p:nvSpPr>
          <p:cNvPr id="36" name="Text 33"/>
          <p:cNvSpPr/>
          <p:nvPr/>
        </p:nvSpPr>
        <p:spPr>
          <a:xfrm>
            <a:off x="8394192" y="3090672"/>
            <a:ext cx="3200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05</a:t>
            </a:r>
            <a:endParaRPr lang="en-US" sz="900" dirty="0"/>
          </a:p>
        </p:txBody>
      </p:sp>
      <p:sp>
        <p:nvSpPr>
          <p:cNvPr id="37" name="Text 34"/>
          <p:cNvSpPr/>
          <p:nvPr/>
        </p:nvSpPr>
        <p:spPr>
          <a:xfrm>
            <a:off x="8394192" y="3355848"/>
            <a:ext cx="123444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4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Pagar</a:t>
            </a:r>
            <a:endParaRPr lang="en-US" sz="1140" dirty="0"/>
          </a:p>
        </p:txBody>
      </p:sp>
      <p:sp>
        <p:nvSpPr>
          <p:cNvPr id="38" name="Text 35"/>
          <p:cNvSpPr/>
          <p:nvPr/>
        </p:nvSpPr>
        <p:spPr>
          <a:xfrm>
            <a:off x="8394192" y="3639312"/>
            <a:ext cx="123444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760" dirty="0">
                <a:solidFill>
                  <a:srgbClr val="B9C6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EEPP y ERP</a:t>
            </a:r>
            <a:endParaRPr lang="en-US" sz="760" dirty="0"/>
          </a:p>
        </p:txBody>
      </p:sp>
      <p:sp>
        <p:nvSpPr>
          <p:cNvPr id="39" name="Shape 36"/>
          <p:cNvSpPr/>
          <p:nvPr/>
        </p:nvSpPr>
        <p:spPr>
          <a:xfrm>
            <a:off x="9857232" y="3456432"/>
            <a:ext cx="292608" cy="0"/>
          </a:xfrm>
          <a:prstGeom prst="line">
            <a:avLst/>
          </a:prstGeom>
          <a:noFill/>
          <a:ln w="12700">
            <a:solidFill>
              <a:srgbClr val="2EDBEA">
                <a:alpha val="55000"/>
              </a:srgbClr>
            </a:solidFill>
            <a:prstDash val="solid"/>
            <a:headEnd type="none"/>
            <a:tailEnd type="triangle"/>
          </a:ln>
        </p:spPr>
      </p:sp>
      <p:sp>
        <p:nvSpPr>
          <p:cNvPr id="40" name="Shape 37"/>
          <p:cNvSpPr/>
          <p:nvPr/>
        </p:nvSpPr>
        <p:spPr>
          <a:xfrm>
            <a:off x="10168128" y="2907792"/>
            <a:ext cx="1591056" cy="1097280"/>
          </a:xfrm>
          <a:prstGeom prst="roundRect">
            <a:avLst>
              <a:gd name="adj" fmla="val 14167"/>
            </a:avLst>
          </a:prstGeom>
          <a:solidFill>
            <a:srgbClr val="071B33">
              <a:alpha val="92000"/>
            </a:srgbClr>
          </a:solidFill>
          <a:ln w="12700">
            <a:solidFill>
              <a:srgbClr val="2EDBEA">
                <a:alpha val="42000"/>
              </a:srgbClr>
            </a:solidFill>
            <a:prstDash val="solid"/>
          </a:ln>
        </p:spPr>
      </p:sp>
      <p:sp>
        <p:nvSpPr>
          <p:cNvPr id="41" name="Text 38"/>
          <p:cNvSpPr/>
          <p:nvPr/>
        </p:nvSpPr>
        <p:spPr>
          <a:xfrm>
            <a:off x="10314432" y="3090672"/>
            <a:ext cx="3200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06</a:t>
            </a:r>
            <a:endParaRPr lang="en-US" sz="900" dirty="0"/>
          </a:p>
        </p:txBody>
      </p:sp>
      <p:sp>
        <p:nvSpPr>
          <p:cNvPr id="42" name="Text 39"/>
          <p:cNvSpPr/>
          <p:nvPr/>
        </p:nvSpPr>
        <p:spPr>
          <a:xfrm>
            <a:off x="10314432" y="3355848"/>
            <a:ext cx="123444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4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Renovar/Cerrar</a:t>
            </a:r>
            <a:endParaRPr lang="en-US" sz="1140" dirty="0"/>
          </a:p>
        </p:txBody>
      </p:sp>
      <p:sp>
        <p:nvSpPr>
          <p:cNvPr id="43" name="Text 40"/>
          <p:cNvSpPr/>
          <p:nvPr/>
        </p:nvSpPr>
        <p:spPr>
          <a:xfrm>
            <a:off x="10314432" y="3639312"/>
            <a:ext cx="123444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760" dirty="0">
                <a:solidFill>
                  <a:srgbClr val="B9C6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evaluación y continuidad</a:t>
            </a:r>
            <a:endParaRPr lang="en-US" sz="760" dirty="0"/>
          </a:p>
        </p:txBody>
      </p:sp>
      <p:sp>
        <p:nvSpPr>
          <p:cNvPr id="44" name="Shape 41"/>
          <p:cNvSpPr/>
          <p:nvPr/>
        </p:nvSpPr>
        <p:spPr>
          <a:xfrm>
            <a:off x="1005840" y="4572000"/>
            <a:ext cx="1124712" cy="274320"/>
          </a:xfrm>
          <a:prstGeom prst="roundRect">
            <a:avLst>
              <a:gd name="adj" fmla="val 36667"/>
            </a:avLst>
          </a:prstGeom>
          <a:solidFill>
            <a:srgbClr val="00C9D8">
              <a:alpha val="12000"/>
            </a:srgbClr>
          </a:solidFill>
          <a:ln w="12700">
            <a:solidFill>
              <a:srgbClr val="00C9D8">
                <a:alpha val="45000"/>
              </a:srgbClr>
            </a:solidFill>
            <a:prstDash val="solid"/>
          </a:ln>
        </p:spPr>
      </p:sp>
      <p:sp>
        <p:nvSpPr>
          <p:cNvPr id="45" name="Text 42"/>
          <p:cNvSpPr/>
          <p:nvPr/>
        </p:nvSpPr>
        <p:spPr>
          <a:xfrm>
            <a:off x="1069848" y="4648810"/>
            <a:ext cx="996696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6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Alertas</a:t>
            </a:r>
            <a:endParaRPr lang="en-US" sz="860" dirty="0"/>
          </a:p>
        </p:txBody>
      </p:sp>
      <p:sp>
        <p:nvSpPr>
          <p:cNvPr id="46" name="Shape 43"/>
          <p:cNvSpPr/>
          <p:nvPr/>
        </p:nvSpPr>
        <p:spPr>
          <a:xfrm>
            <a:off x="2670048" y="4572000"/>
            <a:ext cx="1124712" cy="274320"/>
          </a:xfrm>
          <a:prstGeom prst="roundRect">
            <a:avLst>
              <a:gd name="adj" fmla="val 36667"/>
            </a:avLst>
          </a:prstGeom>
          <a:solidFill>
            <a:srgbClr val="E0A62D">
              <a:alpha val="12000"/>
            </a:srgbClr>
          </a:solidFill>
          <a:ln w="12700">
            <a:solidFill>
              <a:srgbClr val="E0A62D">
                <a:alpha val="45000"/>
              </a:srgbClr>
            </a:solidFill>
            <a:prstDash val="solid"/>
          </a:ln>
        </p:spPr>
      </p:sp>
      <p:sp>
        <p:nvSpPr>
          <p:cNvPr id="47" name="Text 44"/>
          <p:cNvSpPr/>
          <p:nvPr/>
        </p:nvSpPr>
        <p:spPr>
          <a:xfrm>
            <a:off x="2734056" y="4648810"/>
            <a:ext cx="996696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6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Tareas</a:t>
            </a:r>
            <a:endParaRPr lang="en-US" sz="860" dirty="0"/>
          </a:p>
        </p:txBody>
      </p:sp>
      <p:sp>
        <p:nvSpPr>
          <p:cNvPr id="48" name="Shape 45"/>
          <p:cNvSpPr/>
          <p:nvPr/>
        </p:nvSpPr>
        <p:spPr>
          <a:xfrm>
            <a:off x="4334256" y="4572000"/>
            <a:ext cx="1124712" cy="274320"/>
          </a:xfrm>
          <a:prstGeom prst="roundRect">
            <a:avLst>
              <a:gd name="adj" fmla="val 36667"/>
            </a:avLst>
          </a:prstGeom>
          <a:solidFill>
            <a:srgbClr val="00C9D8">
              <a:alpha val="12000"/>
            </a:srgbClr>
          </a:solidFill>
          <a:ln w="12700">
            <a:solidFill>
              <a:srgbClr val="00C9D8">
                <a:alpha val="45000"/>
              </a:srgbClr>
            </a:solidFill>
            <a:prstDash val="solid"/>
          </a:ln>
        </p:spPr>
      </p:sp>
      <p:sp>
        <p:nvSpPr>
          <p:cNvPr id="49" name="Text 46"/>
          <p:cNvSpPr/>
          <p:nvPr/>
        </p:nvSpPr>
        <p:spPr>
          <a:xfrm>
            <a:off x="4398264" y="4648810"/>
            <a:ext cx="996696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6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Workflow</a:t>
            </a:r>
            <a:endParaRPr lang="en-US" sz="860" dirty="0"/>
          </a:p>
        </p:txBody>
      </p:sp>
      <p:sp>
        <p:nvSpPr>
          <p:cNvPr id="50" name="Shape 47"/>
          <p:cNvSpPr/>
          <p:nvPr/>
        </p:nvSpPr>
        <p:spPr>
          <a:xfrm>
            <a:off x="5998464" y="4572000"/>
            <a:ext cx="1124712" cy="274320"/>
          </a:xfrm>
          <a:prstGeom prst="roundRect">
            <a:avLst>
              <a:gd name="adj" fmla="val 36667"/>
            </a:avLst>
          </a:prstGeom>
          <a:solidFill>
            <a:srgbClr val="E0A62D">
              <a:alpha val="12000"/>
            </a:srgbClr>
          </a:solidFill>
          <a:ln w="12700">
            <a:solidFill>
              <a:srgbClr val="E0A62D">
                <a:alpha val="45000"/>
              </a:srgbClr>
            </a:solidFill>
            <a:prstDash val="solid"/>
          </a:ln>
        </p:spPr>
      </p:sp>
      <p:sp>
        <p:nvSpPr>
          <p:cNvPr id="51" name="Text 48"/>
          <p:cNvSpPr/>
          <p:nvPr/>
        </p:nvSpPr>
        <p:spPr>
          <a:xfrm>
            <a:off x="6062472" y="4648810"/>
            <a:ext cx="996696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6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Evidencia</a:t>
            </a:r>
            <a:endParaRPr lang="en-US" sz="860" dirty="0"/>
          </a:p>
        </p:txBody>
      </p:sp>
      <p:sp>
        <p:nvSpPr>
          <p:cNvPr id="52" name="Shape 49"/>
          <p:cNvSpPr/>
          <p:nvPr/>
        </p:nvSpPr>
        <p:spPr>
          <a:xfrm>
            <a:off x="7662672" y="4572000"/>
            <a:ext cx="1124712" cy="274320"/>
          </a:xfrm>
          <a:prstGeom prst="roundRect">
            <a:avLst>
              <a:gd name="adj" fmla="val 36667"/>
            </a:avLst>
          </a:prstGeom>
          <a:solidFill>
            <a:srgbClr val="00C9D8">
              <a:alpha val="12000"/>
            </a:srgbClr>
          </a:solidFill>
          <a:ln w="12700">
            <a:solidFill>
              <a:srgbClr val="00C9D8">
                <a:alpha val="45000"/>
              </a:srgbClr>
            </a:solidFill>
            <a:prstDash val="solid"/>
          </a:ln>
        </p:spPr>
      </p:sp>
      <p:sp>
        <p:nvSpPr>
          <p:cNvPr id="53" name="Text 50"/>
          <p:cNvSpPr/>
          <p:nvPr/>
        </p:nvSpPr>
        <p:spPr>
          <a:xfrm>
            <a:off x="7726680" y="4648810"/>
            <a:ext cx="996696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6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Score</a:t>
            </a:r>
            <a:endParaRPr lang="en-US" sz="860" dirty="0"/>
          </a:p>
        </p:txBody>
      </p:sp>
      <p:sp>
        <p:nvSpPr>
          <p:cNvPr id="54" name="Shape 51"/>
          <p:cNvSpPr/>
          <p:nvPr/>
        </p:nvSpPr>
        <p:spPr>
          <a:xfrm>
            <a:off x="9326880" y="4572000"/>
            <a:ext cx="1124712" cy="274320"/>
          </a:xfrm>
          <a:prstGeom prst="roundRect">
            <a:avLst>
              <a:gd name="adj" fmla="val 36667"/>
            </a:avLst>
          </a:prstGeom>
          <a:solidFill>
            <a:srgbClr val="E0A62D">
              <a:alpha val="12000"/>
            </a:srgbClr>
          </a:solidFill>
          <a:ln w="12700">
            <a:solidFill>
              <a:srgbClr val="E0A62D">
                <a:alpha val="45000"/>
              </a:srgbClr>
            </a:solidFill>
            <a:prstDash val="solid"/>
          </a:ln>
        </p:spPr>
      </p:sp>
      <p:sp>
        <p:nvSpPr>
          <p:cNvPr id="55" name="Text 52"/>
          <p:cNvSpPr/>
          <p:nvPr/>
        </p:nvSpPr>
        <p:spPr>
          <a:xfrm>
            <a:off x="9390888" y="4648810"/>
            <a:ext cx="996696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6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Reporte</a:t>
            </a:r>
            <a:endParaRPr lang="en-US" sz="860" dirty="0"/>
          </a:p>
        </p:txBody>
      </p:sp>
      <p:sp>
        <p:nvSpPr>
          <p:cNvPr id="56" name="Shape 53"/>
          <p:cNvSpPr/>
          <p:nvPr/>
        </p:nvSpPr>
        <p:spPr>
          <a:xfrm>
            <a:off x="1170432" y="5248656"/>
            <a:ext cx="9875520" cy="420624"/>
          </a:xfrm>
          <a:prstGeom prst="roundRect">
            <a:avLst>
              <a:gd name="adj" fmla="val 36957"/>
            </a:avLst>
          </a:prstGeom>
          <a:solidFill>
            <a:srgbClr val="071B33">
              <a:alpha val="94000"/>
            </a:srgbClr>
          </a:solidFill>
          <a:ln w="12700">
            <a:solidFill>
              <a:srgbClr val="2EDBEA">
                <a:alpha val="58000"/>
              </a:srgbClr>
            </a:solidFill>
            <a:prstDash val="solid"/>
          </a:ln>
        </p:spPr>
      </p:sp>
      <p:sp>
        <p:nvSpPr>
          <p:cNvPr id="57" name="Text 54"/>
          <p:cNvSpPr/>
          <p:nvPr/>
        </p:nvSpPr>
        <p:spPr>
          <a:xfrm>
            <a:off x="1417320" y="5376672"/>
            <a:ext cx="9418320" cy="1371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030" b="1" dirty="0">
                <a:solidFill>
                  <a:srgbClr val="EAFD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Impacto comercial: pasar desde gestión documental del contrato a un modelo preventivo de ejecución contractual.</a:t>
            </a:r>
            <a:endParaRPr lang="en-US" sz="1030" dirty="0"/>
          </a:p>
        </p:txBody>
      </p:sp>
      <p:sp>
        <p:nvSpPr>
          <p:cNvPr id="58" name="Shape 55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EDBEA">
                <a:alpha val="28000"/>
              </a:srgbClr>
            </a:solidFill>
            <a:prstDash val="solid"/>
          </a:ln>
        </p:spPr>
      </p:sp>
      <p:sp>
        <p:nvSpPr>
          <p:cNvPr id="59" name="Text 56"/>
          <p:cNvSpPr/>
          <p:nvPr/>
        </p:nvSpPr>
        <p:spPr>
          <a:xfrm>
            <a:off x="530352" y="6547104"/>
            <a:ext cx="5029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80" dirty="0">
                <a:solidFill>
                  <a:srgbClr val="D6E3F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MICA 360 | Ciclo de vida contractual</a:t>
            </a:r>
            <a:endParaRPr lang="en-US" sz="780" dirty="0"/>
          </a:p>
        </p:txBody>
      </p:sp>
      <p:sp>
        <p:nvSpPr>
          <p:cNvPr id="60" name="Text 57"/>
          <p:cNvSpPr/>
          <p:nvPr/>
        </p:nvSpPr>
        <p:spPr>
          <a:xfrm>
            <a:off x="9464040" y="6547104"/>
            <a:ext cx="221284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80" dirty="0">
                <a:solidFill>
                  <a:srgbClr val="D6E3F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Consultora AVANZA2</a:t>
            </a:r>
            <a:endParaRPr lang="en-US" sz="78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563819"/>
            <a:ext cx="51115" cy="90434"/>
          </a:xfrm>
          <a:prstGeom prst="rect">
            <a:avLst/>
          </a:prstGeom>
          <a:solidFill>
            <a:srgbClr val="64707D"/>
          </a:solidFill>
          <a:ln w="12700">
            <a:solidFill>
              <a:srgbClr val="64707D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93354" y="485181"/>
            <a:ext cx="51115" cy="169073"/>
          </a:xfrm>
          <a:prstGeom prst="rect">
            <a:avLst/>
          </a:prstGeom>
          <a:solidFill>
            <a:srgbClr val="008F9D"/>
          </a:solidFill>
          <a:ln w="12700">
            <a:solidFill>
              <a:srgbClr val="008F9D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683788" y="390815"/>
            <a:ext cx="51115" cy="263439"/>
          </a:xfrm>
          <a:prstGeom prst="rect">
            <a:avLst/>
          </a:prstGeom>
          <a:solidFill>
            <a:srgbClr val="063778"/>
          </a:solidFill>
          <a:ln w="12700">
            <a:solidFill>
              <a:srgbClr val="063778"/>
            </a:solidFill>
            <a:prstDash val="solid"/>
          </a:ln>
        </p:spPr>
      </p:sp>
      <p:sp>
        <p:nvSpPr>
          <p:cNvPr id="6" name="Shape 3"/>
          <p:cNvSpPr/>
          <p:nvPr/>
        </p:nvSpPr>
        <p:spPr>
          <a:xfrm rot="19800000">
            <a:off x="493776" y="374904"/>
            <a:ext cx="353873" cy="55047"/>
          </a:xfrm>
          <a:prstGeom prst="parallelogram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856793" y="301752"/>
            <a:ext cx="1097280" cy="1280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50" b="1" dirty="0">
                <a:solidFill>
                  <a:srgbClr val="C8D0DC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CONSULTORA</a:t>
            </a:r>
            <a:endParaRPr lang="en-US" sz="550" dirty="0"/>
          </a:p>
        </p:txBody>
      </p:sp>
      <p:sp>
        <p:nvSpPr>
          <p:cNvPr id="8" name="Text 5"/>
          <p:cNvSpPr/>
          <p:nvPr/>
        </p:nvSpPr>
        <p:spPr>
          <a:xfrm>
            <a:off x="856793" y="429768"/>
            <a:ext cx="105156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AVANZA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1789481" y="429768"/>
            <a:ext cx="201168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2</a:t>
            </a:r>
            <a:endParaRPr lang="en-US" sz="1500" dirty="0"/>
          </a:p>
        </p:txBody>
      </p:sp>
      <p:sp>
        <p:nvSpPr>
          <p:cNvPr id="10" name="Shape 7"/>
          <p:cNvSpPr/>
          <p:nvPr/>
        </p:nvSpPr>
        <p:spPr>
          <a:xfrm>
            <a:off x="9217152" y="384048"/>
            <a:ext cx="2331720" cy="310896"/>
          </a:xfrm>
          <a:prstGeom prst="roundRect">
            <a:avLst>
              <a:gd name="adj" fmla="val 35294"/>
            </a:avLst>
          </a:prstGeom>
          <a:solidFill>
            <a:srgbClr val="00C9D8">
              <a:alpha val="14000"/>
            </a:srgbClr>
          </a:solidFill>
          <a:ln w="12700">
            <a:solidFill>
              <a:srgbClr val="00C9D8">
                <a:alpha val="55000"/>
              </a:srgbClr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9336024" y="470916"/>
            <a:ext cx="2103120" cy="1188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3EE7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WEB READY GRAPHIC</a:t>
            </a:r>
            <a:endParaRPr lang="en-US" sz="750" dirty="0"/>
          </a:p>
        </p:txBody>
      </p:sp>
      <p:sp>
        <p:nvSpPr>
          <p:cNvPr id="12" name="Text 9"/>
          <p:cNvSpPr/>
          <p:nvPr/>
        </p:nvSpPr>
        <p:spPr>
          <a:xfrm>
            <a:off x="658368" y="914400"/>
            <a:ext cx="3657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C9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CONTROL FINANCIERO</a:t>
            </a:r>
            <a:endParaRPr lang="en-US" sz="850" dirty="0"/>
          </a:p>
        </p:txBody>
      </p:sp>
      <p:sp>
        <p:nvSpPr>
          <p:cNvPr id="13" name="Text 10"/>
          <p:cNvSpPr/>
          <p:nvPr/>
        </p:nvSpPr>
        <p:spPr>
          <a:xfrm>
            <a:off x="640080" y="1216152"/>
            <a:ext cx="8321040" cy="9144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Estados de pago con evidencia, no solo avance informado</a:t>
            </a:r>
            <a:endParaRPr lang="en-US" sz="3000" dirty="0"/>
          </a:p>
        </p:txBody>
      </p:sp>
      <p:sp>
        <p:nvSpPr>
          <p:cNvPr id="14" name="Text 11"/>
          <p:cNvSpPr/>
          <p:nvPr/>
        </p:nvSpPr>
        <p:spPr>
          <a:xfrm>
            <a:off x="658368" y="1938528"/>
            <a:ext cx="6949440" cy="6583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7E4F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El pago se libera cuando el avance, KPI, HSE, documentos y fondos están validados.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685800" y="2990088"/>
            <a:ext cx="1389888" cy="713232"/>
          </a:xfrm>
          <a:prstGeom prst="roundRect">
            <a:avLst>
              <a:gd name="adj" fmla="val 21795"/>
            </a:avLst>
          </a:prstGeom>
          <a:solidFill>
            <a:srgbClr val="071B33">
              <a:alpha val="91000"/>
            </a:srgbClr>
          </a:solidFill>
          <a:ln w="12700">
            <a:solidFill>
              <a:srgbClr val="2EDBEA">
                <a:alpha val="35000"/>
              </a:srgbClr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795528" y="3255264"/>
            <a:ext cx="1170432" cy="1188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77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Generación</a:t>
            </a:r>
            <a:endParaRPr lang="en-US" sz="770" dirty="0"/>
          </a:p>
        </p:txBody>
      </p:sp>
      <p:sp>
        <p:nvSpPr>
          <p:cNvPr id="17" name="Shape 14"/>
          <p:cNvSpPr/>
          <p:nvPr/>
        </p:nvSpPr>
        <p:spPr>
          <a:xfrm>
            <a:off x="2093976" y="3346704"/>
            <a:ext cx="438912" cy="0"/>
          </a:xfrm>
          <a:prstGeom prst="line">
            <a:avLst/>
          </a:prstGeom>
          <a:noFill/>
          <a:ln w="12700">
            <a:solidFill>
              <a:srgbClr val="2EDBEA">
                <a:alpha val="55000"/>
              </a:srgbClr>
            </a:solidFill>
            <a:prstDash val="solid"/>
            <a:headEnd type="none"/>
            <a:tailEnd type="triangle"/>
          </a:ln>
        </p:spPr>
      </p:sp>
      <p:sp>
        <p:nvSpPr>
          <p:cNvPr id="18" name="Shape 15"/>
          <p:cNvSpPr/>
          <p:nvPr/>
        </p:nvSpPr>
        <p:spPr>
          <a:xfrm>
            <a:off x="2551176" y="2990088"/>
            <a:ext cx="1389888" cy="713232"/>
          </a:xfrm>
          <a:prstGeom prst="roundRect">
            <a:avLst>
              <a:gd name="adj" fmla="val 21795"/>
            </a:avLst>
          </a:prstGeom>
          <a:solidFill>
            <a:srgbClr val="071B33">
              <a:alpha val="91000"/>
            </a:srgbClr>
          </a:solidFill>
          <a:ln w="12700">
            <a:solidFill>
              <a:srgbClr val="2EDBEA">
                <a:alpha val="35000"/>
              </a:srgbClr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2660904" y="3255264"/>
            <a:ext cx="1170432" cy="1188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77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Revisión Adm.</a:t>
            </a:r>
            <a:endParaRPr lang="en-US" sz="770" dirty="0"/>
          </a:p>
        </p:txBody>
      </p:sp>
      <p:sp>
        <p:nvSpPr>
          <p:cNvPr id="20" name="Shape 17"/>
          <p:cNvSpPr/>
          <p:nvPr/>
        </p:nvSpPr>
        <p:spPr>
          <a:xfrm>
            <a:off x="3959352" y="3346704"/>
            <a:ext cx="438912" cy="0"/>
          </a:xfrm>
          <a:prstGeom prst="line">
            <a:avLst/>
          </a:prstGeom>
          <a:noFill/>
          <a:ln w="12700">
            <a:solidFill>
              <a:srgbClr val="2EDBEA">
                <a:alpha val="55000"/>
              </a:srgbClr>
            </a:solidFill>
            <a:prstDash val="solid"/>
            <a:headEnd type="none"/>
            <a:tailEnd type="triangle"/>
          </a:ln>
        </p:spPr>
      </p:sp>
      <p:sp>
        <p:nvSpPr>
          <p:cNvPr id="21" name="Shape 18"/>
          <p:cNvSpPr/>
          <p:nvPr/>
        </p:nvSpPr>
        <p:spPr>
          <a:xfrm>
            <a:off x="4416552" y="2990088"/>
            <a:ext cx="1389888" cy="713232"/>
          </a:xfrm>
          <a:prstGeom prst="roundRect">
            <a:avLst>
              <a:gd name="adj" fmla="val 21795"/>
            </a:avLst>
          </a:prstGeom>
          <a:solidFill>
            <a:srgbClr val="071B33">
              <a:alpha val="91000"/>
            </a:srgbClr>
          </a:solidFill>
          <a:ln w="12700">
            <a:solidFill>
              <a:srgbClr val="2EDBEA">
                <a:alpha val="35000"/>
              </a:srgbClr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4526280" y="3255264"/>
            <a:ext cx="1170432" cy="1188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77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Val. documental</a:t>
            </a:r>
            <a:endParaRPr lang="en-US" sz="770" dirty="0"/>
          </a:p>
        </p:txBody>
      </p:sp>
      <p:sp>
        <p:nvSpPr>
          <p:cNvPr id="23" name="Shape 20"/>
          <p:cNvSpPr/>
          <p:nvPr/>
        </p:nvSpPr>
        <p:spPr>
          <a:xfrm>
            <a:off x="5824728" y="3346704"/>
            <a:ext cx="438912" cy="0"/>
          </a:xfrm>
          <a:prstGeom prst="line">
            <a:avLst/>
          </a:prstGeom>
          <a:noFill/>
          <a:ln w="12700">
            <a:solidFill>
              <a:srgbClr val="2EDBEA">
                <a:alpha val="55000"/>
              </a:srgbClr>
            </a:solidFill>
            <a:prstDash val="solid"/>
            <a:headEnd type="none"/>
            <a:tailEnd type="triangle"/>
          </a:ln>
        </p:spPr>
      </p:sp>
      <p:sp>
        <p:nvSpPr>
          <p:cNvPr id="24" name="Shape 21"/>
          <p:cNvSpPr/>
          <p:nvPr/>
        </p:nvSpPr>
        <p:spPr>
          <a:xfrm>
            <a:off x="6281928" y="2990088"/>
            <a:ext cx="1389888" cy="713232"/>
          </a:xfrm>
          <a:prstGeom prst="roundRect">
            <a:avLst>
              <a:gd name="adj" fmla="val 21795"/>
            </a:avLst>
          </a:prstGeom>
          <a:solidFill>
            <a:srgbClr val="071B33">
              <a:alpha val="91000"/>
            </a:srgbClr>
          </a:solidFill>
          <a:ln w="12700">
            <a:solidFill>
              <a:srgbClr val="2EDBEA">
                <a:alpha val="35000"/>
              </a:srgbClr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6391656" y="3255264"/>
            <a:ext cx="1170432" cy="1188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77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Val. KPI/HSE</a:t>
            </a:r>
            <a:endParaRPr lang="en-US" sz="770" dirty="0"/>
          </a:p>
        </p:txBody>
      </p:sp>
      <p:sp>
        <p:nvSpPr>
          <p:cNvPr id="26" name="Shape 23"/>
          <p:cNvSpPr/>
          <p:nvPr/>
        </p:nvSpPr>
        <p:spPr>
          <a:xfrm>
            <a:off x="7690104" y="3346704"/>
            <a:ext cx="438912" cy="0"/>
          </a:xfrm>
          <a:prstGeom prst="line">
            <a:avLst/>
          </a:prstGeom>
          <a:noFill/>
          <a:ln w="12700">
            <a:solidFill>
              <a:srgbClr val="2EDBEA">
                <a:alpha val="55000"/>
              </a:srgbClr>
            </a:solidFill>
            <a:prstDash val="solid"/>
            <a:headEnd type="none"/>
            <a:tailEnd type="triangle"/>
          </a:ln>
        </p:spPr>
      </p:sp>
      <p:sp>
        <p:nvSpPr>
          <p:cNvPr id="27" name="Shape 24"/>
          <p:cNvSpPr/>
          <p:nvPr/>
        </p:nvSpPr>
        <p:spPr>
          <a:xfrm>
            <a:off x="8147304" y="2990088"/>
            <a:ext cx="1389888" cy="713232"/>
          </a:xfrm>
          <a:prstGeom prst="roundRect">
            <a:avLst>
              <a:gd name="adj" fmla="val 21795"/>
            </a:avLst>
          </a:prstGeom>
          <a:solidFill>
            <a:srgbClr val="071B33">
              <a:alpha val="91000"/>
            </a:srgbClr>
          </a:solidFill>
          <a:ln w="12700">
            <a:solidFill>
              <a:srgbClr val="2EDBEA">
                <a:alpha val="35000"/>
              </a:srgbClr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8257032" y="3255264"/>
            <a:ext cx="1170432" cy="1188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77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Control fondos</a:t>
            </a:r>
            <a:endParaRPr lang="en-US" sz="770" dirty="0"/>
          </a:p>
        </p:txBody>
      </p:sp>
      <p:sp>
        <p:nvSpPr>
          <p:cNvPr id="29" name="Shape 26"/>
          <p:cNvSpPr/>
          <p:nvPr/>
        </p:nvSpPr>
        <p:spPr>
          <a:xfrm>
            <a:off x="9555480" y="3346704"/>
            <a:ext cx="438912" cy="0"/>
          </a:xfrm>
          <a:prstGeom prst="line">
            <a:avLst/>
          </a:prstGeom>
          <a:noFill/>
          <a:ln w="12700">
            <a:solidFill>
              <a:srgbClr val="2EDBEA">
                <a:alpha val="55000"/>
              </a:srgbClr>
            </a:solidFill>
            <a:prstDash val="solid"/>
            <a:headEnd type="none"/>
            <a:tailEnd type="triangle"/>
          </a:ln>
        </p:spPr>
      </p:sp>
      <p:sp>
        <p:nvSpPr>
          <p:cNvPr id="30" name="Shape 27"/>
          <p:cNvSpPr/>
          <p:nvPr/>
        </p:nvSpPr>
        <p:spPr>
          <a:xfrm>
            <a:off x="10012680" y="2990088"/>
            <a:ext cx="1389888" cy="713232"/>
          </a:xfrm>
          <a:prstGeom prst="roundRect">
            <a:avLst>
              <a:gd name="adj" fmla="val 21795"/>
            </a:avLst>
          </a:prstGeom>
          <a:solidFill>
            <a:srgbClr val="071B33">
              <a:alpha val="91000"/>
            </a:srgbClr>
          </a:solidFill>
          <a:ln w="12700">
            <a:solidFill>
              <a:srgbClr val="2EDBEA">
                <a:alpha val="35000"/>
              </a:srgbClr>
            </a:solidFill>
            <a:prstDash val="solid"/>
          </a:ln>
        </p:spPr>
      </p:sp>
      <p:sp>
        <p:nvSpPr>
          <p:cNvPr id="31" name="Text 28"/>
          <p:cNvSpPr/>
          <p:nvPr/>
        </p:nvSpPr>
        <p:spPr>
          <a:xfrm>
            <a:off x="10122408" y="3255264"/>
            <a:ext cx="1170432" cy="1188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770" b="1" dirty="0">
                <a:solidFill>
                  <a:srgbClr val="FFFFFF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Liberación ERP</a:t>
            </a:r>
            <a:endParaRPr lang="en-US" sz="770" dirty="0"/>
          </a:p>
        </p:txBody>
      </p:sp>
      <p:sp>
        <p:nvSpPr>
          <p:cNvPr id="32" name="Shape 29"/>
          <p:cNvSpPr/>
          <p:nvPr/>
        </p:nvSpPr>
        <p:spPr>
          <a:xfrm>
            <a:off x="1737360" y="4343400"/>
            <a:ext cx="1691640" cy="822960"/>
          </a:xfrm>
          <a:prstGeom prst="roundRect">
            <a:avLst>
              <a:gd name="adj" fmla="val 18889"/>
            </a:avLst>
          </a:prstGeom>
          <a:solidFill>
            <a:srgbClr val="071B33">
              <a:alpha val="90000"/>
            </a:srgbClr>
          </a:solidFill>
          <a:ln w="12700">
            <a:solidFill>
              <a:srgbClr val="FF5572">
                <a:alpha val="45000"/>
              </a:srgbClr>
            </a:solidFill>
            <a:prstDash val="solid"/>
          </a:ln>
        </p:spPr>
      </p:sp>
      <p:sp>
        <p:nvSpPr>
          <p:cNvPr id="33" name="Text 30"/>
          <p:cNvSpPr/>
          <p:nvPr/>
        </p:nvSpPr>
        <p:spPr>
          <a:xfrm>
            <a:off x="1901952" y="4590288"/>
            <a:ext cx="1371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557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Sobregasto</a:t>
            </a:r>
            <a:endParaRPr lang="en-US" sz="1300" dirty="0"/>
          </a:p>
        </p:txBody>
      </p:sp>
      <p:sp>
        <p:nvSpPr>
          <p:cNvPr id="34" name="Text 31"/>
          <p:cNvSpPr/>
          <p:nvPr/>
        </p:nvSpPr>
        <p:spPr>
          <a:xfrm>
            <a:off x="1901952" y="4864608"/>
            <a:ext cx="1371600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30" dirty="0">
                <a:solidFill>
                  <a:srgbClr val="B9C6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alerta temprana</a:t>
            </a:r>
            <a:endParaRPr lang="en-US" sz="730" dirty="0"/>
          </a:p>
        </p:txBody>
      </p:sp>
      <p:sp>
        <p:nvSpPr>
          <p:cNvPr id="35" name="Shape 32"/>
          <p:cNvSpPr/>
          <p:nvPr/>
        </p:nvSpPr>
        <p:spPr>
          <a:xfrm>
            <a:off x="3931920" y="4343400"/>
            <a:ext cx="1691640" cy="822960"/>
          </a:xfrm>
          <a:prstGeom prst="roundRect">
            <a:avLst>
              <a:gd name="adj" fmla="val 18889"/>
            </a:avLst>
          </a:prstGeom>
          <a:solidFill>
            <a:srgbClr val="071B33">
              <a:alpha val="90000"/>
            </a:srgbClr>
          </a:solidFill>
          <a:ln w="12700">
            <a:solidFill>
              <a:srgbClr val="FFB84D">
                <a:alpha val="45000"/>
              </a:srgbClr>
            </a:solidFill>
            <a:prstDash val="solid"/>
          </a:ln>
        </p:spPr>
      </p:sp>
      <p:sp>
        <p:nvSpPr>
          <p:cNvPr id="36" name="Text 33"/>
          <p:cNvSpPr/>
          <p:nvPr/>
        </p:nvSpPr>
        <p:spPr>
          <a:xfrm>
            <a:off x="4096512" y="4590288"/>
            <a:ext cx="1371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B84D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Fondos</a:t>
            </a:r>
            <a:endParaRPr lang="en-US" sz="1300" dirty="0"/>
          </a:p>
        </p:txBody>
      </p:sp>
      <p:sp>
        <p:nvSpPr>
          <p:cNvPr id="37" name="Text 34"/>
          <p:cNvSpPr/>
          <p:nvPr/>
        </p:nvSpPr>
        <p:spPr>
          <a:xfrm>
            <a:off x="4096512" y="4864608"/>
            <a:ext cx="1371600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30" dirty="0">
                <a:solidFill>
                  <a:srgbClr val="B9C6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proyección</a:t>
            </a:r>
            <a:endParaRPr lang="en-US" sz="730" dirty="0"/>
          </a:p>
        </p:txBody>
      </p:sp>
      <p:sp>
        <p:nvSpPr>
          <p:cNvPr id="38" name="Shape 35"/>
          <p:cNvSpPr/>
          <p:nvPr/>
        </p:nvSpPr>
        <p:spPr>
          <a:xfrm>
            <a:off x="6126480" y="4343400"/>
            <a:ext cx="1691640" cy="822960"/>
          </a:xfrm>
          <a:prstGeom prst="roundRect">
            <a:avLst>
              <a:gd name="adj" fmla="val 18889"/>
            </a:avLst>
          </a:prstGeom>
          <a:solidFill>
            <a:srgbClr val="071B33">
              <a:alpha val="90000"/>
            </a:srgbClr>
          </a:solidFill>
          <a:ln w="12700">
            <a:solidFill>
              <a:srgbClr val="E0A62D">
                <a:alpha val="45000"/>
              </a:srgbClr>
            </a:solidFill>
            <a:prstDash val="solid"/>
          </a:ln>
        </p:spPr>
      </p:sp>
      <p:sp>
        <p:nvSpPr>
          <p:cNvPr id="39" name="Text 36"/>
          <p:cNvSpPr/>
          <p:nvPr/>
        </p:nvSpPr>
        <p:spPr>
          <a:xfrm>
            <a:off x="6291072" y="4590288"/>
            <a:ext cx="1371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E0A62D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Boletas</a:t>
            </a:r>
            <a:endParaRPr lang="en-US" sz="1300" dirty="0"/>
          </a:p>
        </p:txBody>
      </p:sp>
      <p:sp>
        <p:nvSpPr>
          <p:cNvPr id="40" name="Text 37"/>
          <p:cNvSpPr/>
          <p:nvPr/>
        </p:nvSpPr>
        <p:spPr>
          <a:xfrm>
            <a:off x="6291072" y="4864608"/>
            <a:ext cx="1371600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30" dirty="0">
                <a:solidFill>
                  <a:srgbClr val="B9C6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vigencia</a:t>
            </a:r>
            <a:endParaRPr lang="en-US" sz="730" dirty="0"/>
          </a:p>
        </p:txBody>
      </p:sp>
      <p:sp>
        <p:nvSpPr>
          <p:cNvPr id="41" name="Shape 38"/>
          <p:cNvSpPr/>
          <p:nvPr/>
        </p:nvSpPr>
        <p:spPr>
          <a:xfrm>
            <a:off x="8321040" y="4343400"/>
            <a:ext cx="1691640" cy="822960"/>
          </a:xfrm>
          <a:prstGeom prst="roundRect">
            <a:avLst>
              <a:gd name="adj" fmla="val 18889"/>
            </a:avLst>
          </a:prstGeom>
          <a:solidFill>
            <a:srgbClr val="071B33">
              <a:alpha val="90000"/>
            </a:srgbClr>
          </a:solidFill>
          <a:ln w="12700">
            <a:solidFill>
              <a:srgbClr val="40D99B">
                <a:alpha val="45000"/>
              </a:srgbClr>
            </a:solidFill>
            <a:prstDash val="solid"/>
          </a:ln>
        </p:spPr>
      </p:sp>
      <p:sp>
        <p:nvSpPr>
          <p:cNvPr id="42" name="Text 39"/>
          <p:cNvSpPr/>
          <p:nvPr/>
        </p:nvSpPr>
        <p:spPr>
          <a:xfrm>
            <a:off x="8485632" y="4590288"/>
            <a:ext cx="1371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0D99B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ERP</a:t>
            </a:r>
            <a:endParaRPr lang="en-US" sz="1300" dirty="0"/>
          </a:p>
        </p:txBody>
      </p:sp>
      <p:sp>
        <p:nvSpPr>
          <p:cNvPr id="43" name="Text 40"/>
          <p:cNvSpPr/>
          <p:nvPr/>
        </p:nvSpPr>
        <p:spPr>
          <a:xfrm>
            <a:off x="8485632" y="4864608"/>
            <a:ext cx="1371600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30" dirty="0">
                <a:solidFill>
                  <a:srgbClr val="B9C6D8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liberación</a:t>
            </a:r>
            <a:endParaRPr lang="en-US" sz="730" dirty="0"/>
          </a:p>
        </p:txBody>
      </p:sp>
      <p:sp>
        <p:nvSpPr>
          <p:cNvPr id="44" name="Shape 41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EDBEA">
                <a:alpha val="28000"/>
              </a:srgbClr>
            </a:solidFill>
            <a:prstDash val="solid"/>
          </a:ln>
        </p:spPr>
      </p:sp>
      <p:sp>
        <p:nvSpPr>
          <p:cNvPr id="45" name="Text 42"/>
          <p:cNvSpPr/>
          <p:nvPr/>
        </p:nvSpPr>
        <p:spPr>
          <a:xfrm>
            <a:off x="530352" y="6547104"/>
            <a:ext cx="5029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80" dirty="0">
                <a:solidFill>
                  <a:srgbClr val="D6E3F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MICA 360 | Control financiero y EEPP</a:t>
            </a:r>
            <a:endParaRPr lang="en-US" sz="780" dirty="0"/>
          </a:p>
        </p:txBody>
      </p:sp>
      <p:sp>
        <p:nvSpPr>
          <p:cNvPr id="46" name="Text 43"/>
          <p:cNvSpPr/>
          <p:nvPr/>
        </p:nvSpPr>
        <p:spPr>
          <a:xfrm>
            <a:off x="9464040" y="6547104"/>
            <a:ext cx="221284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80" dirty="0">
                <a:solidFill>
                  <a:srgbClr val="D6E3F2"/>
                </a:solidFill>
                <a:latin typeface="Noto Sans" pitchFamily="34" charset="0"/>
                <a:ea typeface="Noto Sans" pitchFamily="34" charset="-122"/>
                <a:cs typeface="Noto Sans" pitchFamily="34" charset="-120"/>
              </a:rPr>
              <a:t>Consultora AVANZA2</a:t>
            </a:r>
            <a:endParaRPr lang="en-US" sz="78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Consultora AVANZA2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MICA 360 Premium Web Edition</dc:title>
  <dc:subject>MICA 360 - Torre de Control Contractual</dc:subject>
  <dc:creator>Consultora AVANZA2</dc:creator>
  <cp:lastModifiedBy>Consultora AVANZA2</cp:lastModifiedBy>
  <cp:revision>1</cp:revision>
  <dcterms:created xsi:type="dcterms:W3CDTF">2026-05-17T14:32:25Z</dcterms:created>
  <dcterms:modified xsi:type="dcterms:W3CDTF">2026-05-17T14:32:25Z</dcterms:modified>
</cp:coreProperties>
</file>